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2" r:id="rId3"/>
    <p:sldMasterId id="2147483697" r:id="rId4"/>
  </p:sldMasterIdLst>
  <p:notesMasterIdLst>
    <p:notesMasterId r:id="rId38"/>
  </p:notesMasterIdLst>
  <p:sldIdLst>
    <p:sldId id="2147473435" r:id="rId5"/>
    <p:sldId id="2147473436" r:id="rId6"/>
    <p:sldId id="2147473437" r:id="rId7"/>
    <p:sldId id="2147473438" r:id="rId8"/>
    <p:sldId id="2147473439" r:id="rId9"/>
    <p:sldId id="2147473440" r:id="rId10"/>
    <p:sldId id="2145706694" r:id="rId11"/>
    <p:sldId id="2147473428" r:id="rId12"/>
    <p:sldId id="2147473430" r:id="rId13"/>
    <p:sldId id="294" r:id="rId14"/>
    <p:sldId id="299" r:id="rId15"/>
    <p:sldId id="2145706728" r:id="rId16"/>
    <p:sldId id="2145706718" r:id="rId17"/>
    <p:sldId id="2147473416" r:id="rId18"/>
    <p:sldId id="2145706697" r:id="rId19"/>
    <p:sldId id="2145706719" r:id="rId20"/>
    <p:sldId id="2147473431" r:id="rId21"/>
    <p:sldId id="2147473418" r:id="rId22"/>
    <p:sldId id="2145706700" r:id="rId23"/>
    <p:sldId id="2145706699" r:id="rId24"/>
    <p:sldId id="2147473441" r:id="rId25"/>
    <p:sldId id="2145706723" r:id="rId26"/>
    <p:sldId id="2147473432" r:id="rId27"/>
    <p:sldId id="2145706720" r:id="rId28"/>
    <p:sldId id="303" r:id="rId29"/>
    <p:sldId id="2145706724" r:id="rId30"/>
    <p:sldId id="2145706721" r:id="rId31"/>
    <p:sldId id="2145706701" r:id="rId32"/>
    <p:sldId id="2145706702" r:id="rId33"/>
    <p:sldId id="2145706722" r:id="rId34"/>
    <p:sldId id="2147473434" r:id="rId35"/>
    <p:sldId id="309" r:id="rId36"/>
    <p:sldId id="2145707061"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F3ED09-56AB-FBAC-6425-BC53A880709F}" name="Varis Mirja" initials="VM" userId="S::mirja.varis@vakehyva.fi::8a6af0cc-9d56-484e-984f-080a6a63632f" providerId="AD"/>
  <p188:author id="{B0737039-340B-EF4D-8DA2-EE21E3404163}" name="Hell A Riina" initials="HR" userId="S::riina.hell2@vakehyva.fi::6bada918-b76b-4f9e-b6fc-ea13a4548b8c" providerId="AD"/>
  <p188:author id="{9C9D4F3F-F91F-5943-0CE4-5D528A2DB8DB}" name="Laakso Marjukka" initials="LM" userId="S::marjukka.laakso@vakehyva.fi::c9ebd972-483e-460e-b4cb-48d165e8a972" providerId="AD"/>
  <p188:author id="{BEA9BEBA-9501-0848-59AF-14CBDC864581}" name="Myllyniemi Harri" initials="MH" userId="S::harri.myllyniemi@vakehyva.fi::9bfe0bba-51ba-462f-8991-d4eca116a50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err="1">
                <a:latin typeface="+mj-lt"/>
                <a:cs typeface="Poppins ExtraBold" panose="00000900000000000000" pitchFamily="2" charset="0"/>
              </a:rPr>
              <a:t>Otsikko</a:t>
            </a:r>
            <a:endParaRPr lang="en-US" b="1">
              <a:latin typeface="+mj-lt"/>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j-lt"/>
              <a:ea typeface="+mn-ea"/>
              <a:cs typeface="Poppins ExtraBold" panose="00000900000000000000" pitchFamily="2" charset="0"/>
            </a:defRPr>
          </a:pPr>
          <a:endParaRPr lang="fi-FI"/>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F11-4B94-9622-BFE5B72FC45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F11-4B94-9622-BFE5B72FC45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F11-4B94-9622-BFE5B72FC45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err="1">
                <a:latin typeface="+mj-lt"/>
                <a:cs typeface="Poppins ExtraBold" panose="00000900000000000000" pitchFamily="2" charset="0"/>
              </a:rPr>
              <a:t>Otsikko</a:t>
            </a:r>
            <a:endParaRPr lang="en-US" b="1">
              <a:latin typeface="+mj-lt"/>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j-lt"/>
              <a:ea typeface="+mn-ea"/>
              <a:cs typeface="Poppins ExtraBold" panose="00000900000000000000" pitchFamily="2" charset="0"/>
            </a:defRPr>
          </a:pPr>
          <a:endParaRPr lang="fi-FI"/>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F11-4B94-9622-BFE5B72FC45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F11-4B94-9622-BFE5B72FC45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F11-4B94-9622-BFE5B72FC45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ADA8B-663F-4099-9A77-D4B8F5BF3E6D}" type="datetimeFigureOut">
              <a:rPr lang="fi-FI" smtClean="0"/>
              <a:t>6.3.2024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C28CD-636A-4EB5-AE09-BE3D101C9A08}" type="slidenum">
              <a:rPr lang="fi-FI" smtClean="0"/>
              <a:t>‹#›</a:t>
            </a:fld>
            <a:endParaRPr lang="fi-FI"/>
          </a:p>
        </p:txBody>
      </p:sp>
    </p:spTree>
    <p:extLst>
      <p:ext uri="{BB962C8B-B14F-4D97-AF65-F5344CB8AC3E}">
        <p14:creationId xmlns:p14="http://schemas.microsoft.com/office/powerpoint/2010/main" val="341563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F9599-B4E4-44A3-8BFE-5E0BD1DB34B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74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F9599-B4E4-44A3-8BFE-5E0BD1DB34B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87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F9599-B4E4-44A3-8BFE-5E0BD1DB34B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41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6.3.2024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00620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sisältö ja media 2 tummansinine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solidFill>
                  <a:schemeClr val="tx1"/>
                </a:solidFill>
              </a:defRPr>
            </a:lvl1pPr>
            <a:lvl2pPr marL="457200" indent="0" algn="ctr">
              <a:buNone/>
              <a:defRPr sz="2800">
                <a:solidFill>
                  <a:schemeClr val="tx1"/>
                </a:solidFill>
              </a:defRPr>
            </a:lvl2pPr>
            <a:lvl3pPr marL="914400" indent="0" algn="ctr">
              <a:buNone/>
              <a:defRPr sz="2400">
                <a:solidFill>
                  <a:schemeClr val="tx1"/>
                </a:solidFill>
              </a:defRPr>
            </a:lvl3pPr>
            <a:lvl4pPr marL="1371600" indent="0" algn="ctr">
              <a:buNone/>
              <a:defRPr sz="2000">
                <a:solidFill>
                  <a:schemeClr val="tx1"/>
                </a:solidFill>
              </a:defRPr>
            </a:lvl4pPr>
            <a:lvl5pPr marL="1828800" indent="0" algn="ctr">
              <a:buNone/>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342900" indent="-34290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6.3.2024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81CDCAA-FFF1-4D78-535A-F3200262F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73E63CF4-7649-A128-BF76-E699CFB6B127}"/>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5297417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1" name="Picture 10">
            <a:extLst>
              <a:ext uri="{FF2B5EF4-FFF2-40B4-BE49-F238E27FC236}">
                <a16:creationId xmlns:a16="http://schemas.microsoft.com/office/drawing/2014/main" id="{F8BBB028-5167-A3B2-4879-C59099FACD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2" name="Picture 11">
            <a:extLst>
              <a:ext uri="{FF2B5EF4-FFF2-40B4-BE49-F238E27FC236}">
                <a16:creationId xmlns:a16="http://schemas.microsoft.com/office/drawing/2014/main" id="{E68F2C78-08C0-EBA7-40CA-66ACFE6AD5B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Kuva 1">
            <a:extLst>
              <a:ext uri="{FF2B5EF4-FFF2-40B4-BE49-F238E27FC236}">
                <a16:creationId xmlns:a16="http://schemas.microsoft.com/office/drawing/2014/main" id="{159B0DC1-C232-E0D2-4604-03F03CFB8E1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51514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5554085" cy="4881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lvl1pPr>
              <a:defRPr>
                <a:latin typeface="+mn-lt"/>
              </a:defRPr>
            </a:lvl1pPr>
          </a:lstStyle>
          <a:p>
            <a:fld id="{959F7C74-FDAC-47C9-85FF-A93A4A77D2DE}" type="datetime1">
              <a:rPr lang="fi-FI" smtClean="0"/>
              <a:pPr/>
              <a:t>6.3.2024</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a:prstGeom prst="rect">
            <a:avLst/>
          </a:prstGeom>
        </p:spPr>
        <p:txBody>
          <a:bodyPr anchor="b"/>
          <a:lstStyle>
            <a:lvl1pPr>
              <a:defRPr sz="3200"/>
            </a:lvl1pPr>
          </a:lstStyle>
          <a:p>
            <a:r>
              <a:rPr lang="fi-FI"/>
              <a:t>Muokkaa ots. perustyyl. napsautt.</a:t>
            </a:r>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06562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a:prstGeom prst="rect">
            <a:avLst/>
          </a:prstGeom>
        </p:spPr>
        <p:txBody>
          <a:bodyPr anchor="b"/>
          <a:lstStyle>
            <a:lvl1pPr>
              <a:defRPr sz="3200"/>
            </a:lvl1pPr>
          </a:lstStyle>
          <a:p>
            <a:r>
              <a:rPr lang="fi-FI"/>
              <a:t>Muokkaa ots. perustyyl. napsautt.</a:t>
            </a:r>
          </a:p>
        </p:txBody>
      </p:sp>
    </p:spTree>
    <p:extLst>
      <p:ext uri="{BB962C8B-B14F-4D97-AF65-F5344CB8AC3E}">
        <p14:creationId xmlns:p14="http://schemas.microsoft.com/office/powerpoint/2010/main" val="32793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6AEBAE58-467E-C561-9E23-7CE05E9C7F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79261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3">
            <a:extLst>
              <a:ext uri="{FF2B5EF4-FFF2-40B4-BE49-F238E27FC236}">
                <a16:creationId xmlns:a16="http://schemas.microsoft.com/office/drawing/2014/main" id="{3CCC3079-7194-8C22-A3D3-6F9394BBECF0}"/>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644333C2-4842-7E2E-7937-68FB42491868}"/>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pic>
        <p:nvPicPr>
          <p:cNvPr id="4" name="Kuva 3" descr="Kuva, joka sisältää kohteen teksti&#10;&#10;Kuvaus luotu automaattisesti">
            <a:extLst>
              <a:ext uri="{FF2B5EF4-FFF2-40B4-BE49-F238E27FC236}">
                <a16:creationId xmlns:a16="http://schemas.microsoft.com/office/drawing/2014/main" id="{35CF3962-6D51-1195-EB62-7918502A14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58748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3">
            <a:extLst>
              <a:ext uri="{FF2B5EF4-FFF2-40B4-BE49-F238E27FC236}">
                <a16:creationId xmlns:a16="http://schemas.microsoft.com/office/drawing/2014/main" id="{6975CD3B-56F4-E72E-D322-CE977B611D3A}"/>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667A5BB0-FCB8-3441-769B-7B72984FA857}"/>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pic>
        <p:nvPicPr>
          <p:cNvPr id="4" name="Kuva 3" descr="Kuva, joka sisältää kohteen teksti&#10;&#10;Kuvaus luotu automaattisesti">
            <a:extLst>
              <a:ext uri="{FF2B5EF4-FFF2-40B4-BE49-F238E27FC236}">
                <a16:creationId xmlns:a16="http://schemas.microsoft.com/office/drawing/2014/main" id="{051EF8CE-0874-F23E-44AD-B66A2393EA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422044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9" name="Picture 8">
            <a:extLst>
              <a:ext uri="{FF2B5EF4-FFF2-40B4-BE49-F238E27FC236}">
                <a16:creationId xmlns:a16="http://schemas.microsoft.com/office/drawing/2014/main" id="{8789891E-9BE0-3B01-C564-2AEDD55D21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0" name="Picture 9">
            <a:extLst>
              <a:ext uri="{FF2B5EF4-FFF2-40B4-BE49-F238E27FC236}">
                <a16:creationId xmlns:a16="http://schemas.microsoft.com/office/drawing/2014/main" id="{19700A34-79C6-CA31-BA62-8237F08F27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85D56D68-1234-F5E2-39DE-2029CF9328C7}"/>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EEC4D5BE-3D46-96E4-B159-B2A61603983C}"/>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fi-FI"/>
              <a:t>Muokkaa ots. perustyyl. napsautt.</a:t>
            </a:r>
          </a:p>
        </p:txBody>
      </p:sp>
      <p:pic>
        <p:nvPicPr>
          <p:cNvPr id="4" name="Kuva 3">
            <a:extLst>
              <a:ext uri="{FF2B5EF4-FFF2-40B4-BE49-F238E27FC236}">
                <a16:creationId xmlns:a16="http://schemas.microsoft.com/office/drawing/2014/main" id="{1E8D72D1-760C-38EF-73B3-ADC6979965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41775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3">
            <a:extLst>
              <a:ext uri="{FF2B5EF4-FFF2-40B4-BE49-F238E27FC236}">
                <a16:creationId xmlns:a16="http://schemas.microsoft.com/office/drawing/2014/main" id="{5F9E543F-39BF-5197-168E-B6E0B3BB0D94}"/>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971035ED-3820-3A06-220D-A2C466DE4A1B}"/>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spTree>
    <p:extLst>
      <p:ext uri="{BB962C8B-B14F-4D97-AF65-F5344CB8AC3E}">
        <p14:creationId xmlns:p14="http://schemas.microsoft.com/office/powerpoint/2010/main" val="19673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9" name="Picture 8">
            <a:extLst>
              <a:ext uri="{FF2B5EF4-FFF2-40B4-BE49-F238E27FC236}">
                <a16:creationId xmlns:a16="http://schemas.microsoft.com/office/drawing/2014/main" id="{81F0F414-90CB-B203-E1CB-3F34052F53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0" name="Picture 9">
            <a:extLst>
              <a:ext uri="{FF2B5EF4-FFF2-40B4-BE49-F238E27FC236}">
                <a16:creationId xmlns:a16="http://schemas.microsoft.com/office/drawing/2014/main" id="{FF0650BC-11D9-4094-3838-D5CF5F5DD1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463C9DD4-B0E2-7119-BC2F-9DE4C3BD8892}"/>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8A5AA4F2-7AF6-3877-2D57-EA5475EDE30A}"/>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fi-FI"/>
              <a:t>Muokkaa ots. perustyyl. napsautt.</a:t>
            </a:r>
          </a:p>
        </p:txBody>
      </p:sp>
      <p:pic>
        <p:nvPicPr>
          <p:cNvPr id="4" name="Kuva 3">
            <a:extLst>
              <a:ext uri="{FF2B5EF4-FFF2-40B4-BE49-F238E27FC236}">
                <a16:creationId xmlns:a16="http://schemas.microsoft.com/office/drawing/2014/main" id="{3BF144D1-9507-B2A2-4A48-A3313A3007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311719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Vaak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lvl1pPr>
              <a:defRPr>
                <a:latin typeface="+mn-lt"/>
              </a:defRPr>
            </a:lvl1pPr>
          </a:lstStyle>
          <a:p>
            <a:fld id="{8E96E634-4747-4C18-9630-96A196DBF87F}" type="datetime1">
              <a:rPr lang="fi-FI" smtClean="0"/>
              <a:pPr/>
              <a:t>6.3.2024</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22F9888C-2AB6-AC37-F0E4-B2F2AD03B067}"/>
              </a:ext>
            </a:extLst>
          </p:cNvPr>
          <p:cNvSpPr>
            <a:spLocks noGrp="1"/>
          </p:cNvSpPr>
          <p:nvPr>
            <p:ph type="title"/>
          </p:nvPr>
        </p:nvSpPr>
        <p:spPr>
          <a:xfrm>
            <a:off x="673668" y="487242"/>
            <a:ext cx="9918132" cy="613182"/>
          </a:xfrm>
        </p:spPr>
        <p:txBody>
          <a:bodyPr/>
          <a:lstStyle/>
          <a:p>
            <a:r>
              <a:rPr lang="fi-FI"/>
              <a:t>Muokkaa ots. perustyyl. napsautt.</a:t>
            </a:r>
          </a:p>
        </p:txBody>
      </p:sp>
      <p:sp>
        <p:nvSpPr>
          <p:cNvPr id="9" name="Vertical Text Placeholder 2">
            <a:extLst>
              <a:ext uri="{FF2B5EF4-FFF2-40B4-BE49-F238E27FC236}">
                <a16:creationId xmlns:a16="http://schemas.microsoft.com/office/drawing/2014/main" id="{7B669F9F-59AA-81A1-21C8-DC8F427FBF51}"/>
              </a:ext>
            </a:extLst>
          </p:cNvPr>
          <p:cNvSpPr>
            <a:spLocks noGrp="1"/>
          </p:cNvSpPr>
          <p:nvPr>
            <p:ph type="body" orient="vert" idx="1"/>
          </p:nvPr>
        </p:nvSpPr>
        <p:spPr>
          <a:xfrm>
            <a:off x="673668" y="1299308"/>
            <a:ext cx="9918131" cy="472935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453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accent4"/>
                </a:solidFill>
              </a:defRPr>
            </a:lvl1pPr>
          </a:lstStyle>
          <a:p>
            <a:r>
              <a:rPr lang="fi-FI"/>
              <a:t>Kuva</a:t>
            </a:r>
          </a:p>
        </p:txBody>
      </p:sp>
    </p:spTree>
    <p:extLst>
      <p:ext uri="{BB962C8B-B14F-4D97-AF65-F5344CB8AC3E}">
        <p14:creationId xmlns:p14="http://schemas.microsoft.com/office/powerpoint/2010/main" val="21623399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Vaaka_ja_otsikk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lvl1pPr>
              <a:defRPr>
                <a:latin typeface="+mn-lt"/>
              </a:defRPr>
            </a:lvl1pPr>
          </a:lstStyle>
          <a:p>
            <a:fld id="{DADEE36B-1FB8-4D59-A82C-0E27C43A5F1F}" type="datetime1">
              <a:rPr lang="fi-FI" smtClean="0"/>
              <a:pPr/>
              <a:t>6.3.2024</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Vertical Title 1">
            <a:extLst>
              <a:ext uri="{FF2B5EF4-FFF2-40B4-BE49-F238E27FC236}">
                <a16:creationId xmlns:a16="http://schemas.microsoft.com/office/drawing/2014/main" id="{3F2E0DFC-E3BC-2968-5789-7A26E5302015}"/>
              </a:ext>
            </a:extLst>
          </p:cNvPr>
          <p:cNvSpPr>
            <a:spLocks noGrp="1"/>
          </p:cNvSpPr>
          <p:nvPr>
            <p:ph type="title" orient="vert"/>
          </p:nvPr>
        </p:nvSpPr>
        <p:spPr>
          <a:xfrm>
            <a:off x="8085270" y="449071"/>
            <a:ext cx="2430330" cy="5143691"/>
          </a:xfrm>
        </p:spPr>
        <p:txBody>
          <a:bodyPr vert="eaVert"/>
          <a:lstStyle/>
          <a:p>
            <a:r>
              <a:rPr lang="fi-FI"/>
              <a:t>Muokkaa ots. perustyyl. napsautt.</a:t>
            </a:r>
          </a:p>
        </p:txBody>
      </p:sp>
      <p:sp>
        <p:nvSpPr>
          <p:cNvPr id="9" name="Vertical Text Placeholder 2">
            <a:extLst>
              <a:ext uri="{FF2B5EF4-FFF2-40B4-BE49-F238E27FC236}">
                <a16:creationId xmlns:a16="http://schemas.microsoft.com/office/drawing/2014/main" id="{2925600D-019F-A65C-3005-E83FFC51F104}"/>
              </a:ext>
            </a:extLst>
          </p:cNvPr>
          <p:cNvSpPr>
            <a:spLocks noGrp="1"/>
          </p:cNvSpPr>
          <p:nvPr>
            <p:ph type="body" orient="vert" idx="1"/>
          </p:nvPr>
        </p:nvSpPr>
        <p:spPr>
          <a:xfrm>
            <a:off x="584200" y="449071"/>
            <a:ext cx="7150100" cy="514369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81674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1_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Tree>
    <p:extLst>
      <p:ext uri="{BB962C8B-B14F-4D97-AF65-F5344CB8AC3E}">
        <p14:creationId xmlns:p14="http://schemas.microsoft.com/office/powerpoint/2010/main" val="184668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sisältö ja kuv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2"/>
          <a:srcRect/>
          <a:stretch/>
        </p:blipFill>
        <p:spPr>
          <a:xfrm>
            <a:off x="144893" y="6057899"/>
            <a:ext cx="3152985" cy="678275"/>
          </a:xfrm>
          <a:prstGeom prst="rect">
            <a:avLst/>
          </a:prstGeom>
        </p:spPr>
      </p:pic>
      <p:sp>
        <p:nvSpPr>
          <p:cNvPr id="11" name="Picture Placeholder 10">
            <a:extLst>
              <a:ext uri="{FF2B5EF4-FFF2-40B4-BE49-F238E27FC236}">
                <a16:creationId xmlns:a16="http://schemas.microsoft.com/office/drawing/2014/main" id="{F918BCF9-AC30-9B84-E4CA-CDF3510AD3D8}"/>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a:t>Kuva</a:t>
            </a:r>
          </a:p>
        </p:txBody>
      </p:sp>
    </p:spTree>
    <p:extLst>
      <p:ext uri="{BB962C8B-B14F-4D97-AF65-F5344CB8AC3E}">
        <p14:creationId xmlns:p14="http://schemas.microsoft.com/office/powerpoint/2010/main" val="222585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54056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accent4"/>
                </a:solidFill>
              </a:defRPr>
            </a:lvl1pPr>
          </a:lstStyle>
          <a:p>
            <a:r>
              <a:rPr lang="en-GB" err="1"/>
              <a:t>Väliotsikko</a:t>
            </a:r>
            <a:r>
              <a:rPr lang="en-GB"/>
              <a:t> 60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2580043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781253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36462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927180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67017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accent4"/>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903CF214-76DA-68B4-2B4A-8177027A9517}"/>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B3D36BE2-B80E-CE08-EBD9-EEB35490D95C}"/>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317870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1 sisältö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6.3.2024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F639812E-B5D7-79B2-772B-55C15A42A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0341F3B3-3CC7-3846-B101-53507F32F4A0}"/>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393986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accent4"/>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0608CAA1-FDF5-EF53-A9B7-1D43206E86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A9CFA2B3-42F1-3C9E-A475-251BF4B38D61}"/>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285978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56069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32191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68908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1604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2698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303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7170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56413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05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p>
            <a:fld id="{84F32CFB-8CF4-1C49-BC5F-593B5F3D3B14}" type="datetimeFigureOut">
              <a:rPr lang="fi-FI" smtClean="0"/>
              <a:t>6.3.2024</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6C9F3143-0FB9-EF50-472D-D9B1626E110C}"/>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3457463A-54FC-CF42-30C1-20D81E5065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884526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087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42408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3/6/2024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5188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7782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6172200" cy="4881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p>
            <a:fld id="{959F7C74-FDAC-47C9-85FF-A93A4A77D2DE}" type="datetime1">
              <a:rPr lang="fi-FI" smtClean="0"/>
              <a:t>6.3.2024</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41837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357625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0" name="Title 1">
            <a:extLst>
              <a:ext uri="{FF2B5EF4-FFF2-40B4-BE49-F238E27FC236}">
                <a16:creationId xmlns:a16="http://schemas.microsoft.com/office/drawing/2014/main" id="{E1BDC3D3-EB17-0487-C235-F850563BC9A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fi-FI"/>
              <a:t>Muokkaa ots. perustyyl. napsautt.</a:t>
            </a:r>
          </a:p>
        </p:txBody>
      </p:sp>
      <p:sp>
        <p:nvSpPr>
          <p:cNvPr id="17" name="Subtitle 2">
            <a:extLst>
              <a:ext uri="{FF2B5EF4-FFF2-40B4-BE49-F238E27FC236}">
                <a16:creationId xmlns:a16="http://schemas.microsoft.com/office/drawing/2014/main" id="{DA486FA2-7EDF-3CDE-B2A8-1996C5B90363}"/>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7" name="Kuva 6" descr="Kuva, joka sisältää kohteen teksti&#10;&#10;Kuvaus luotu automaattisesti">
            <a:extLst>
              <a:ext uri="{FF2B5EF4-FFF2-40B4-BE49-F238E27FC236}">
                <a16:creationId xmlns:a16="http://schemas.microsoft.com/office/drawing/2014/main" id="{B1B878DA-CB1A-75A0-5770-95EB086166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77703" y="6199251"/>
            <a:ext cx="2308193" cy="484248"/>
          </a:xfrm>
          <a:prstGeom prst="rect">
            <a:avLst/>
          </a:prstGeom>
        </p:spPr>
      </p:pic>
      <p:pic>
        <p:nvPicPr>
          <p:cNvPr id="2" name="Picture 7" descr="Shape&#10;&#10;Description automatically generated with medium confidence">
            <a:extLst>
              <a:ext uri="{FF2B5EF4-FFF2-40B4-BE49-F238E27FC236}">
                <a16:creationId xmlns:a16="http://schemas.microsoft.com/office/drawing/2014/main" id="{3C0FCC11-0937-44B5-B17F-ADDE207968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369788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9" name="Title 1">
            <a:extLst>
              <a:ext uri="{FF2B5EF4-FFF2-40B4-BE49-F238E27FC236}">
                <a16:creationId xmlns:a16="http://schemas.microsoft.com/office/drawing/2014/main" id="{6D39C43C-5564-E805-F83D-57CA4C6278C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2" name="Subtitle 2">
            <a:extLst>
              <a:ext uri="{FF2B5EF4-FFF2-40B4-BE49-F238E27FC236}">
                <a16:creationId xmlns:a16="http://schemas.microsoft.com/office/drawing/2014/main" id="{77287D95-9B25-2EEE-C282-35C35AAE97FE}"/>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291A083D-56BC-392B-00FA-C5C846220D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pic>
        <p:nvPicPr>
          <p:cNvPr id="4" name="Picture 7" descr="Shape&#10;&#10;Description automatically generated with medium confidence">
            <a:extLst>
              <a:ext uri="{FF2B5EF4-FFF2-40B4-BE49-F238E27FC236}">
                <a16:creationId xmlns:a16="http://schemas.microsoft.com/office/drawing/2014/main" id="{C47DC33A-E1B9-8F8B-7A4A-669544CCF4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21912" y="6308836"/>
            <a:ext cx="1944209" cy="286418"/>
          </a:xfrm>
          <a:prstGeom prst="rect">
            <a:avLst/>
          </a:prstGeom>
        </p:spPr>
      </p:pic>
    </p:spTree>
    <p:extLst>
      <p:ext uri="{BB962C8B-B14F-4D97-AF65-F5344CB8AC3E}">
        <p14:creationId xmlns:p14="http://schemas.microsoft.com/office/powerpoint/2010/main" val="262185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A9E8124-A72D-82EF-A10A-6207675890F7}"/>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fi-FI"/>
              <a:t>Muokkaa ots. perustyyl. napsautt.</a:t>
            </a:r>
          </a:p>
        </p:txBody>
      </p:sp>
      <p:pic>
        <p:nvPicPr>
          <p:cNvPr id="11" name="Picture 10">
            <a:extLst>
              <a:ext uri="{FF2B5EF4-FFF2-40B4-BE49-F238E27FC236}">
                <a16:creationId xmlns:a16="http://schemas.microsoft.com/office/drawing/2014/main" id="{6C52CFC2-F2C6-6CB2-C15F-59B17FEF56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pic>
        <p:nvPicPr>
          <p:cNvPr id="12" name="Picture 11">
            <a:extLst>
              <a:ext uri="{FF2B5EF4-FFF2-40B4-BE49-F238E27FC236}">
                <a16:creationId xmlns:a16="http://schemas.microsoft.com/office/drawing/2014/main" id="{42789616-358A-5784-7842-2491CFD354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2" name="Subtitle 2">
            <a:extLst>
              <a:ext uri="{FF2B5EF4-FFF2-40B4-BE49-F238E27FC236}">
                <a16:creationId xmlns:a16="http://schemas.microsoft.com/office/drawing/2014/main" id="{CAFC004A-208D-2813-7671-A92B7400477F}"/>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4" name="Kuva 3">
            <a:extLst>
              <a:ext uri="{FF2B5EF4-FFF2-40B4-BE49-F238E27FC236}">
                <a16:creationId xmlns:a16="http://schemas.microsoft.com/office/drawing/2014/main" id="{099A867E-E519-D4F6-FBDD-8926F792E1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3" name="Picture 7" descr="Shape&#10;&#10;Description automatically generated with medium confidence">
            <a:extLst>
              <a:ext uri="{FF2B5EF4-FFF2-40B4-BE49-F238E27FC236}">
                <a16:creationId xmlns:a16="http://schemas.microsoft.com/office/drawing/2014/main" id="{99B286F7-E7A5-C718-66E2-6528F25E22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00006" y="6333648"/>
            <a:ext cx="1944209" cy="286418"/>
          </a:xfrm>
          <a:prstGeom prst="rect">
            <a:avLst/>
          </a:prstGeom>
        </p:spPr>
      </p:pic>
    </p:spTree>
    <p:extLst>
      <p:ext uri="{BB962C8B-B14F-4D97-AF65-F5344CB8AC3E}">
        <p14:creationId xmlns:p14="http://schemas.microsoft.com/office/powerpoint/2010/main" val="164141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9" name="Title 1">
            <a:extLst>
              <a:ext uri="{FF2B5EF4-FFF2-40B4-BE49-F238E27FC236}">
                <a16:creationId xmlns:a16="http://schemas.microsoft.com/office/drawing/2014/main" id="{CDD34969-E7E7-A1CC-2089-9286F0AD5B6C}"/>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2" name="Subtitle 2">
            <a:extLst>
              <a:ext uri="{FF2B5EF4-FFF2-40B4-BE49-F238E27FC236}">
                <a16:creationId xmlns:a16="http://schemas.microsoft.com/office/drawing/2014/main" id="{7932645C-9B8B-CE6D-9E8D-3CFC3CAFE116}"/>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FF926511-72BC-4C83-95A9-EE31C0342B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pic>
        <p:nvPicPr>
          <p:cNvPr id="4" name="Picture 7" descr="Shape&#10;&#10;Description automatically generated with medium confidence">
            <a:extLst>
              <a:ext uri="{FF2B5EF4-FFF2-40B4-BE49-F238E27FC236}">
                <a16:creationId xmlns:a16="http://schemas.microsoft.com/office/drawing/2014/main" id="{5D7FD32A-EA4D-06A4-FBE1-FA20C99B3E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38096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2 sisältöä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6.3.2024</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9DE0AC6B-2D35-1EFF-B06E-E3E45F84D5E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97722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219076"/>
            <a:ext cx="12192000" cy="7077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E686C3A-3338-33B3-4014-A81860A03E43}"/>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fi-FI"/>
              <a:t>Muokkaa ots. perustyyl. napsautt.</a:t>
            </a:r>
          </a:p>
        </p:txBody>
      </p:sp>
      <p:pic>
        <p:nvPicPr>
          <p:cNvPr id="11" name="Picture 10">
            <a:extLst>
              <a:ext uri="{FF2B5EF4-FFF2-40B4-BE49-F238E27FC236}">
                <a16:creationId xmlns:a16="http://schemas.microsoft.com/office/drawing/2014/main" id="{D9D96DF4-A755-9C6C-D0AF-F7BF23E8E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pic>
        <p:nvPicPr>
          <p:cNvPr id="12" name="Picture 11">
            <a:extLst>
              <a:ext uri="{FF2B5EF4-FFF2-40B4-BE49-F238E27FC236}">
                <a16:creationId xmlns:a16="http://schemas.microsoft.com/office/drawing/2014/main" id="{F0B09760-B083-3BD6-E228-AD96F37DA1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2" name="Subtitle 2">
            <a:extLst>
              <a:ext uri="{FF2B5EF4-FFF2-40B4-BE49-F238E27FC236}">
                <a16:creationId xmlns:a16="http://schemas.microsoft.com/office/drawing/2014/main" id="{56DF2EC5-DFA4-5829-E4D2-3DB5E9CD8062}"/>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a:extLst>
              <a:ext uri="{FF2B5EF4-FFF2-40B4-BE49-F238E27FC236}">
                <a16:creationId xmlns:a16="http://schemas.microsoft.com/office/drawing/2014/main" id="{3F830B39-E5CB-27C6-CD68-E02F4D6D70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4" name="Picture 7" descr="Shape&#10;&#10;Description automatically generated with medium confidence">
            <a:extLst>
              <a:ext uri="{FF2B5EF4-FFF2-40B4-BE49-F238E27FC236}">
                <a16:creationId xmlns:a16="http://schemas.microsoft.com/office/drawing/2014/main" id="{B9D8F1E7-C8C3-B8BE-6AEF-B4901EF8F6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420731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a:xfrm>
            <a:off x="673668" y="487242"/>
            <a:ext cx="9841931" cy="613182"/>
          </a:xfrm>
          <a:prstGeom prst="rect">
            <a:avLst/>
          </a:prstGeom>
        </p:spPr>
        <p:txBody>
          <a:bodyPr/>
          <a:lstStyle/>
          <a:p>
            <a:r>
              <a:rPr lang="fi-FI"/>
              <a:t>Muokkaa ots. perustyyl. napsautt.</a:t>
            </a:r>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lvl1pPr>
              <a:defRPr>
                <a:latin typeface="+mn-lt"/>
              </a:defRPr>
            </a:lvl1pPr>
          </a:lstStyle>
          <a:p>
            <a:fld id="{CCE76DBD-9ABD-401A-ACC4-8E3C979D470F}" type="datetime1">
              <a:rPr lang="fi-FI" smtClean="0"/>
              <a:pPr/>
              <a:t>6.3.2024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pic>
        <p:nvPicPr>
          <p:cNvPr id="3" name="Picture 7" descr="Shape&#10;&#10;Description automatically generated with medium confidence">
            <a:extLst>
              <a:ext uri="{FF2B5EF4-FFF2-40B4-BE49-F238E27FC236}">
                <a16:creationId xmlns:a16="http://schemas.microsoft.com/office/drawing/2014/main" id="{013F1CC8-C339-91B4-2910-F7D2C31F5B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234226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mn-lt"/>
                <a:cs typeface="Poppins ExtraBold" panose="00000900000000000000" pitchFamily="2" charset="0"/>
              </a:defRPr>
            </a:lvl1pPr>
          </a:lstStyle>
          <a:p>
            <a:fld id="{8EA296CD-E0BD-4577-BBD9-E7A21CDFDC56}" type="datetime1">
              <a:rPr lang="fi-FI" smtClean="0"/>
              <a:pPr/>
              <a:t>6.3.2024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mn-lt"/>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mn-lt"/>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10" name="Title 1">
            <a:extLst>
              <a:ext uri="{FF2B5EF4-FFF2-40B4-BE49-F238E27FC236}">
                <a16:creationId xmlns:a16="http://schemas.microsoft.com/office/drawing/2014/main" id="{6C9103EF-D491-2B2E-5A12-8423BBBC2E49}"/>
              </a:ext>
            </a:extLst>
          </p:cNvPr>
          <p:cNvSpPr>
            <a:spLocks noGrp="1"/>
          </p:cNvSpPr>
          <p:nvPr>
            <p:ph type="title"/>
          </p:nvPr>
        </p:nvSpPr>
        <p:spPr>
          <a:xfrm>
            <a:off x="673668" y="487242"/>
            <a:ext cx="9841931" cy="613182"/>
          </a:xfrm>
          <a:prstGeom prst="rect">
            <a:avLst/>
          </a:prstGeom>
        </p:spPr>
        <p:txBody>
          <a:bodyPr/>
          <a:lstStyle>
            <a:lvl1pPr>
              <a:defRPr>
                <a:solidFill>
                  <a:schemeClr val="bg1"/>
                </a:solidFill>
              </a:defRPr>
            </a:lvl1pPr>
          </a:lstStyle>
          <a:p>
            <a:r>
              <a:rPr lang="fi-FI"/>
              <a:t>Muokkaa ots. perustyyl. napsautt.</a:t>
            </a:r>
          </a:p>
        </p:txBody>
      </p:sp>
      <p:sp>
        <p:nvSpPr>
          <p:cNvPr id="13" name="Text Placeholder 2">
            <a:extLst>
              <a:ext uri="{FF2B5EF4-FFF2-40B4-BE49-F238E27FC236}">
                <a16:creationId xmlns:a16="http://schemas.microsoft.com/office/drawing/2014/main" id="{521A9D2E-6634-2D56-5A08-813213E31D78}"/>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 name="Kuva 1" descr="Kuva, joka sisältää kohteen teksti&#10;&#10;Kuvaus luotu automaattisesti">
            <a:extLst>
              <a:ext uri="{FF2B5EF4-FFF2-40B4-BE49-F238E27FC236}">
                <a16:creationId xmlns:a16="http://schemas.microsoft.com/office/drawing/2014/main" id="{A49F0ABE-E446-DE94-136F-D28026C460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pic>
        <p:nvPicPr>
          <p:cNvPr id="3" name="Picture 7" descr="Shape&#10;&#10;Description automatically generated with medium confidence">
            <a:extLst>
              <a:ext uri="{FF2B5EF4-FFF2-40B4-BE49-F238E27FC236}">
                <a16:creationId xmlns:a16="http://schemas.microsoft.com/office/drawing/2014/main" id="{BC7A8268-712A-7C4A-BFAE-696335BB75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42212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7C46CF40-C63D-4563-8757-6DC4E6BF2D21}" type="datetime1">
              <a:rPr lang="fi-FI" smtClean="0"/>
              <a:pPr/>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748D8EFF-79FA-76DF-9282-F58DADE0E53E}"/>
              </a:ext>
            </a:extLst>
          </p:cNvPr>
          <p:cNvSpPr>
            <a:spLocks noGrp="1"/>
          </p:cNvSpPr>
          <p:nvPr>
            <p:ph type="title"/>
          </p:nvPr>
        </p:nvSpPr>
        <p:spPr>
          <a:xfrm>
            <a:off x="673668" y="487242"/>
            <a:ext cx="9841931" cy="613182"/>
          </a:xfrm>
          <a:prstGeom prst="rect">
            <a:avLst/>
          </a:prstGeom>
        </p:spPr>
        <p:txBody>
          <a:bodyPr/>
          <a:lstStyle/>
          <a:p>
            <a:r>
              <a:rPr lang="fi-FI"/>
              <a:t>Muokkaa ots. perustyyl. napsautt.</a:t>
            </a:r>
          </a:p>
        </p:txBody>
      </p:sp>
      <p:sp>
        <p:nvSpPr>
          <p:cNvPr id="9" name="Text Placeholder 2">
            <a:extLst>
              <a:ext uri="{FF2B5EF4-FFF2-40B4-BE49-F238E27FC236}">
                <a16:creationId xmlns:a16="http://schemas.microsoft.com/office/drawing/2014/main" id="{5408F79D-00A7-29E0-6FB4-D2FA43767271}"/>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3" name="Picture 7" descr="Shape&#10;&#10;Description automatically generated with medium confidence">
            <a:extLst>
              <a:ext uri="{FF2B5EF4-FFF2-40B4-BE49-F238E27FC236}">
                <a16:creationId xmlns:a16="http://schemas.microsoft.com/office/drawing/2014/main" id="{612F0ADB-72BB-9F59-26F5-27D367656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178328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a:xfrm>
            <a:off x="673668" y="487242"/>
            <a:ext cx="9569557" cy="613182"/>
          </a:xfrm>
          <a:prstGeom prst="rect">
            <a:avLst/>
          </a:prstGeom>
        </p:spPr>
        <p:txBody>
          <a:bodyPr/>
          <a:lstStyle/>
          <a:p>
            <a:r>
              <a:rPr lang="fi-FI"/>
              <a:t>Muokkaa ots. perustyyl. napsautt.</a:t>
            </a:r>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lvl1pPr>
              <a:defRPr>
                <a:latin typeface="+mn-lt"/>
              </a:defRPr>
            </a:lvl1pPr>
          </a:lstStyle>
          <a:p>
            <a:fld id="{D5FE38DE-4805-4D44-9515-01E7263DA904}" type="datetime1">
              <a:rPr lang="fi-FI" smtClean="0"/>
              <a:pPr/>
              <a:t>6.3.2024</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114544" cy="4729356"/>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5943756" y="1299307"/>
            <a:ext cx="5114543" cy="4729355"/>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pic>
        <p:nvPicPr>
          <p:cNvPr id="3" name="Picture 7" descr="Shape&#10;&#10;Description automatically generated with medium confidence">
            <a:extLst>
              <a:ext uri="{FF2B5EF4-FFF2-40B4-BE49-F238E27FC236}">
                <a16:creationId xmlns:a16="http://schemas.microsoft.com/office/drawing/2014/main" id="{A6030EEC-007B-486C-7E07-AE7FA10A0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55423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6.3.2024</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fi-FI"/>
              <a:t>Muokkaa ots. perustyyl. napsautt.</a:t>
            </a:r>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pic>
        <p:nvPicPr>
          <p:cNvPr id="2" name="Picture 7" descr="Shape&#10;&#10;Description automatically generated with medium confidence">
            <a:extLst>
              <a:ext uri="{FF2B5EF4-FFF2-40B4-BE49-F238E27FC236}">
                <a16:creationId xmlns:a16="http://schemas.microsoft.com/office/drawing/2014/main" id="{6246B95E-73DE-F57D-5FBA-24A105C1A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17571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2">
            <a:extLst>
              <a:ext uri="{FF2B5EF4-FFF2-40B4-BE49-F238E27FC236}">
                <a16:creationId xmlns:a16="http://schemas.microsoft.com/office/drawing/2014/main" id="{97B6EE8B-510D-2582-2E8F-CF526382FB72}"/>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7A3BF5BE-6746-F473-D45F-1137E16C51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pic>
        <p:nvPicPr>
          <p:cNvPr id="4" name="Picture 7" descr="Shape&#10;&#10;Description automatically generated with medium confidence">
            <a:extLst>
              <a:ext uri="{FF2B5EF4-FFF2-40B4-BE49-F238E27FC236}">
                <a16:creationId xmlns:a16="http://schemas.microsoft.com/office/drawing/2014/main" id="{EC628CC8-976C-E477-112F-0ADFD9E80D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390778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24350"/>
            <a:ext cx="12192000" cy="6882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a:extLst>
              <a:ext uri="{FF2B5EF4-FFF2-40B4-BE49-F238E27FC236}">
                <a16:creationId xmlns:a16="http://schemas.microsoft.com/office/drawing/2014/main" id="{64E585B0-489A-1BCE-4431-1A934D5A27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fi-FI"/>
              <a:t>Muokkaa ots. perustyyl. napsautt.</a:t>
            </a:r>
          </a:p>
        </p:txBody>
      </p:sp>
      <p:pic>
        <p:nvPicPr>
          <p:cNvPr id="8" name="Picture 7">
            <a:extLst>
              <a:ext uri="{FF2B5EF4-FFF2-40B4-BE49-F238E27FC236}">
                <a16:creationId xmlns:a16="http://schemas.microsoft.com/office/drawing/2014/main" id="{4AA073B5-0C86-430C-876B-7CC72F534E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3" name="Text Placeholder 2">
            <a:extLst>
              <a:ext uri="{FF2B5EF4-FFF2-40B4-BE49-F238E27FC236}">
                <a16:creationId xmlns:a16="http://schemas.microsoft.com/office/drawing/2014/main" id="{7C8F3D0C-FE85-C7EC-A872-C0FBF657FF99}"/>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2" name="Kuva 1">
            <a:extLst>
              <a:ext uri="{FF2B5EF4-FFF2-40B4-BE49-F238E27FC236}">
                <a16:creationId xmlns:a16="http://schemas.microsoft.com/office/drawing/2014/main" id="{C02088FD-B9D1-EA8E-60E9-B9DD3EE844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4" name="Picture 7" descr="Shape&#10;&#10;Description automatically generated with medium confidence">
            <a:extLst>
              <a:ext uri="{FF2B5EF4-FFF2-40B4-BE49-F238E27FC236}">
                <a16:creationId xmlns:a16="http://schemas.microsoft.com/office/drawing/2014/main" id="{55BE46EF-0664-E215-6091-9D49E62C7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316805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2">
            <a:extLst>
              <a:ext uri="{FF2B5EF4-FFF2-40B4-BE49-F238E27FC236}">
                <a16:creationId xmlns:a16="http://schemas.microsoft.com/office/drawing/2014/main" id="{802701EE-1F35-C743-235E-AB7EE8CC25D1}"/>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557B3FBB-384A-34FE-8FFD-603DBD34E3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pic>
        <p:nvPicPr>
          <p:cNvPr id="4" name="Picture 7" descr="Shape&#10;&#10;Description automatically generated with medium confidence">
            <a:extLst>
              <a:ext uri="{FF2B5EF4-FFF2-40B4-BE49-F238E27FC236}">
                <a16:creationId xmlns:a16="http://schemas.microsoft.com/office/drawing/2014/main" id="{8A7AEEFD-B8B6-21E2-5D63-CBC1393E6E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66167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37987ADA-E758-6AD3-A240-8E0C1AAD4D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12" name="Title 1">
            <a:extLst>
              <a:ext uri="{FF2B5EF4-FFF2-40B4-BE49-F238E27FC236}">
                <a16:creationId xmlns:a16="http://schemas.microsoft.com/office/drawing/2014/main" id="{6A47EF7F-2D18-51EC-A1BF-867D0F7F92C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fi-FI"/>
              <a:t>Muokkaa ots. perustyyl. napsautt.</a:t>
            </a:r>
          </a:p>
        </p:txBody>
      </p:sp>
      <p:pic>
        <p:nvPicPr>
          <p:cNvPr id="14" name="Picture 13">
            <a:extLst>
              <a:ext uri="{FF2B5EF4-FFF2-40B4-BE49-F238E27FC236}">
                <a16:creationId xmlns:a16="http://schemas.microsoft.com/office/drawing/2014/main" id="{05748E6B-8561-AFE5-0BA3-E3911081FA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2">
            <a:extLst>
              <a:ext uri="{FF2B5EF4-FFF2-40B4-BE49-F238E27FC236}">
                <a16:creationId xmlns:a16="http://schemas.microsoft.com/office/drawing/2014/main" id="{75B42F6F-48E8-FD63-145C-0EFC8293C61C}"/>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a:extLst>
              <a:ext uri="{FF2B5EF4-FFF2-40B4-BE49-F238E27FC236}">
                <a16:creationId xmlns:a16="http://schemas.microsoft.com/office/drawing/2014/main" id="{A3B0D8F7-5BF9-77D5-2727-4C6753906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4" name="Picture 7" descr="Shape&#10;&#10;Description automatically generated with medium confidence">
            <a:extLst>
              <a:ext uri="{FF2B5EF4-FFF2-40B4-BE49-F238E27FC236}">
                <a16:creationId xmlns:a16="http://schemas.microsoft.com/office/drawing/2014/main" id="{39A7ABD0-B4CE-8D2B-B485-184A1895465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100235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p>
            <a:fld id="{84F32CFB-8CF4-1C49-BC5F-593B5F3D3B14}" type="datetimeFigureOut">
              <a:rPr lang="fi-FI" smtClean="0"/>
              <a:t>6.3.2024</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8" name="Picture 7">
            <a:extLst>
              <a:ext uri="{FF2B5EF4-FFF2-40B4-BE49-F238E27FC236}">
                <a16:creationId xmlns:a16="http://schemas.microsoft.com/office/drawing/2014/main" id="{1DC4B65E-4FB4-816D-3ABF-6C0E80D89053}"/>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399917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92760E5C-EBDA-4D35-835F-C4EA74A72D71}" type="datetime1">
              <a:rPr lang="fi-FI" smtClean="0"/>
              <a:pPr/>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pic>
        <p:nvPicPr>
          <p:cNvPr id="3" name="Picture 7" descr="Shape&#10;&#10;Description automatically generated with medium confidence">
            <a:extLst>
              <a:ext uri="{FF2B5EF4-FFF2-40B4-BE49-F238E27FC236}">
                <a16:creationId xmlns:a16="http://schemas.microsoft.com/office/drawing/2014/main" id="{5EC4FB09-18E3-0277-9BAA-3E3279DD3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1484" y="6257748"/>
            <a:ext cx="1944209" cy="286418"/>
          </a:xfrm>
          <a:prstGeom prst="rect">
            <a:avLst/>
          </a:prstGeom>
        </p:spPr>
      </p:pic>
    </p:spTree>
    <p:extLst>
      <p:ext uri="{BB962C8B-B14F-4D97-AF65-F5344CB8AC3E}">
        <p14:creationId xmlns:p14="http://schemas.microsoft.com/office/powerpoint/2010/main" val="45980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048692EF-5F1C-49F9-BF88-7C49994B5FB9}" type="datetime1">
              <a:rPr lang="fi-FI" smtClean="0"/>
              <a:pPr/>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321674020"/>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a:prstGeom prst="rect">
            <a:avLst/>
          </a:prstGeom>
        </p:spPr>
        <p:txBody>
          <a:bodyPr/>
          <a:lstStyle/>
          <a:p>
            <a:r>
              <a:rPr lang="fi-FI"/>
              <a:t>Muokkaa ots. perustyyl. napsautt.</a:t>
            </a:r>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pic>
        <p:nvPicPr>
          <p:cNvPr id="3" name="Picture 7" descr="Shape&#10;&#10;Description automatically generated with medium confidence">
            <a:extLst>
              <a:ext uri="{FF2B5EF4-FFF2-40B4-BE49-F238E27FC236}">
                <a16:creationId xmlns:a16="http://schemas.microsoft.com/office/drawing/2014/main" id="{85D1D78B-6B6E-A1D7-C794-E77AAE09B8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29690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4AED8E3C-1D77-4DE1-BFA6-56BDED8E6778}" type="datetime1">
              <a:rPr lang="fi-FI" smtClean="0"/>
              <a:pPr/>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919614935"/>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a:prstGeom prst="rect">
            <a:avLst/>
          </a:prstGeom>
        </p:spPr>
        <p:txBody>
          <a:bodyPr/>
          <a:lstStyle/>
          <a:p>
            <a:r>
              <a:rPr lang="fi-FI"/>
              <a:t>Muokkaa ots. perustyyl. napsautt.</a:t>
            </a:r>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ext Placeholder 3">
            <a:extLst>
              <a:ext uri="{FF2B5EF4-FFF2-40B4-BE49-F238E27FC236}">
                <a16:creationId xmlns:a16="http://schemas.microsoft.com/office/drawing/2014/main" id="{66A7B04E-2799-662F-9CAA-A46A9D7BF4A4}"/>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Picture 7" descr="Shape&#10;&#10;Description automatically generated with medium confidence">
            <a:extLst>
              <a:ext uri="{FF2B5EF4-FFF2-40B4-BE49-F238E27FC236}">
                <a16:creationId xmlns:a16="http://schemas.microsoft.com/office/drawing/2014/main" id="{E94860F7-3D39-9B98-68E6-6F1839634A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262224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7">
            <a:extLst>
              <a:ext uri="{FF2B5EF4-FFF2-40B4-BE49-F238E27FC236}">
                <a16:creationId xmlns:a16="http://schemas.microsoft.com/office/drawing/2014/main" id="{211C9894-9B0D-9070-9051-C5AD1B0D3D77}"/>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7D6C9F10-0002-CC49-B3C9-AB63B813D8D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3051C165-C148-4424-793A-EB39E8F43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pic>
        <p:nvPicPr>
          <p:cNvPr id="5" name="Picture 7" descr="Shape&#10;&#10;Description automatically generated with medium confidence">
            <a:extLst>
              <a:ext uri="{FF2B5EF4-FFF2-40B4-BE49-F238E27FC236}">
                <a16:creationId xmlns:a16="http://schemas.microsoft.com/office/drawing/2014/main" id="{969CC5E3-FDFC-37A7-F138-A1A2918C0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6981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335B7819-FED9-DE2E-E33C-425B965640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2" name="Picture 11">
            <a:extLst>
              <a:ext uri="{FF2B5EF4-FFF2-40B4-BE49-F238E27FC236}">
                <a16:creationId xmlns:a16="http://schemas.microsoft.com/office/drawing/2014/main" id="{81ED358D-59D4-EB64-C4BA-627E0A87F3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413157EC-C27F-705F-1EB0-AE2FB86690B5}"/>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39FACA19-5E29-D984-E37B-132697769EA8}"/>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FA2F4022-101F-D499-40EB-1B767E8DE3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5" name="Picture 7" descr="Shape&#10;&#10;Description automatically generated with medium confidence">
            <a:extLst>
              <a:ext uri="{FF2B5EF4-FFF2-40B4-BE49-F238E27FC236}">
                <a16:creationId xmlns:a16="http://schemas.microsoft.com/office/drawing/2014/main" id="{1A70EB50-969C-A439-B063-CD71E8EA2B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00006" y="6298230"/>
            <a:ext cx="1944209" cy="286418"/>
          </a:xfrm>
          <a:prstGeom prst="rect">
            <a:avLst/>
          </a:prstGeom>
        </p:spPr>
      </p:pic>
    </p:spTree>
    <p:extLst>
      <p:ext uri="{BB962C8B-B14F-4D97-AF65-F5344CB8AC3E}">
        <p14:creationId xmlns:p14="http://schemas.microsoft.com/office/powerpoint/2010/main" val="12905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7">
            <a:extLst>
              <a:ext uri="{FF2B5EF4-FFF2-40B4-BE49-F238E27FC236}">
                <a16:creationId xmlns:a16="http://schemas.microsoft.com/office/drawing/2014/main" id="{5F989EFB-CC76-1A6C-0180-CADD162A5062}"/>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7D6DB4AB-5D53-D86F-808D-EF80F518A4A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4615AEBC-CC41-EBB3-54BD-0CF0AF7EAB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pic>
        <p:nvPicPr>
          <p:cNvPr id="5" name="Picture 7" descr="Shape&#10;&#10;Description automatically generated with medium confidence">
            <a:extLst>
              <a:ext uri="{FF2B5EF4-FFF2-40B4-BE49-F238E27FC236}">
                <a16:creationId xmlns:a16="http://schemas.microsoft.com/office/drawing/2014/main" id="{D7200D67-9F2C-0D75-D2CD-A7DDBAD59D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3927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6CB25FD0-10E6-AE7A-DE5D-9FAB4590D5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2" name="Picture 11">
            <a:extLst>
              <a:ext uri="{FF2B5EF4-FFF2-40B4-BE49-F238E27FC236}">
                <a16:creationId xmlns:a16="http://schemas.microsoft.com/office/drawing/2014/main" id="{8B011074-D964-8D79-5CB6-9C00D52BED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8E037C29-8537-6613-CD21-A833F0AABD16}"/>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C67A4364-DB6E-C5E2-CFCA-5510547480B7}"/>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326EC6C5-D6B5-13C9-103E-B2AA5BDF26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5" name="Picture 7" descr="Shape&#10;&#10;Description automatically generated with medium confidence">
            <a:extLst>
              <a:ext uri="{FF2B5EF4-FFF2-40B4-BE49-F238E27FC236}">
                <a16:creationId xmlns:a16="http://schemas.microsoft.com/office/drawing/2014/main" id="{513A21FC-6FE3-B05B-C20F-A6F538F9EAC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367590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fi-FI"/>
              <a:t>Muokkaa ots. perustyyl. napsautt.</a:t>
            </a:r>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9" name="Picture 8">
            <a:extLst>
              <a:ext uri="{FF2B5EF4-FFF2-40B4-BE49-F238E27FC236}">
                <a16:creationId xmlns:a16="http://schemas.microsoft.com/office/drawing/2014/main" id="{CAC0803C-5CF8-AE96-555D-116275BCE7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0" name="Picture 9">
            <a:extLst>
              <a:ext uri="{FF2B5EF4-FFF2-40B4-BE49-F238E27FC236}">
                <a16:creationId xmlns:a16="http://schemas.microsoft.com/office/drawing/2014/main" id="{83C57738-5D2D-C145-6F67-C41EA4614A5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Kuva 1">
            <a:extLst>
              <a:ext uri="{FF2B5EF4-FFF2-40B4-BE49-F238E27FC236}">
                <a16:creationId xmlns:a16="http://schemas.microsoft.com/office/drawing/2014/main" id="{222AC130-BB32-9AA4-FE02-2E135A08D2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4" name="Picture 7" descr="Shape&#10;&#10;Description automatically generated with medium confidence">
            <a:extLst>
              <a:ext uri="{FF2B5EF4-FFF2-40B4-BE49-F238E27FC236}">
                <a16:creationId xmlns:a16="http://schemas.microsoft.com/office/drawing/2014/main" id="{2C985923-50B6-7BFA-B273-8F1AE323FE1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215194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05B2CFB4-2EF1-6527-0F07-88F205E6B8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pic>
        <p:nvPicPr>
          <p:cNvPr id="3" name="Picture 7" descr="Shape&#10;&#10;Description automatically generated with medium confidence">
            <a:extLst>
              <a:ext uri="{FF2B5EF4-FFF2-40B4-BE49-F238E27FC236}">
                <a16:creationId xmlns:a16="http://schemas.microsoft.com/office/drawing/2014/main" id="{2528F216-D1CB-841C-B085-77F23F547A1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4744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1" name="Picture 10">
            <a:extLst>
              <a:ext uri="{FF2B5EF4-FFF2-40B4-BE49-F238E27FC236}">
                <a16:creationId xmlns:a16="http://schemas.microsoft.com/office/drawing/2014/main" id="{F8BBB028-5167-A3B2-4879-C59099FACD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2" name="Picture 11">
            <a:extLst>
              <a:ext uri="{FF2B5EF4-FFF2-40B4-BE49-F238E27FC236}">
                <a16:creationId xmlns:a16="http://schemas.microsoft.com/office/drawing/2014/main" id="{E68F2C78-08C0-EBA7-40CA-66ACFE6AD5B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Kuva 1">
            <a:extLst>
              <a:ext uri="{FF2B5EF4-FFF2-40B4-BE49-F238E27FC236}">
                <a16:creationId xmlns:a16="http://schemas.microsoft.com/office/drawing/2014/main" id="{159B0DC1-C232-E0D2-4604-03F03CFB8E1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3" name="Picture 7" descr="Shape&#10;&#10;Description automatically generated with medium confidence">
            <a:extLst>
              <a:ext uri="{FF2B5EF4-FFF2-40B4-BE49-F238E27FC236}">
                <a16:creationId xmlns:a16="http://schemas.microsoft.com/office/drawing/2014/main" id="{701F5437-BE79-F126-DF4B-9CE76281450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6963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6.3.2024</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6" name="Picture 5" descr="A picture containing building, clipart&#10;&#10;Description automatically generated">
            <a:extLst>
              <a:ext uri="{FF2B5EF4-FFF2-40B4-BE49-F238E27FC236}">
                <a16:creationId xmlns:a16="http://schemas.microsoft.com/office/drawing/2014/main" id="{6659325B-759F-4951-3A3C-7BA7DC8A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7" name="Picture 6">
            <a:extLst>
              <a:ext uri="{FF2B5EF4-FFF2-40B4-BE49-F238E27FC236}">
                <a16:creationId xmlns:a16="http://schemas.microsoft.com/office/drawing/2014/main" id="{B4A71483-AD90-EFAE-2519-E6DDAD13AACC}"/>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6630490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5554085" cy="4881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lvl1pPr>
              <a:defRPr>
                <a:latin typeface="+mn-lt"/>
              </a:defRPr>
            </a:lvl1pPr>
          </a:lstStyle>
          <a:p>
            <a:fld id="{959F7C74-FDAC-47C9-85FF-A93A4A77D2DE}" type="datetime1">
              <a:rPr lang="fi-FI" smtClean="0"/>
              <a:pPr/>
              <a:t>6.3.2024</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a:prstGeom prst="rect">
            <a:avLst/>
          </a:prstGeom>
        </p:spPr>
        <p:txBody>
          <a:bodyPr anchor="b"/>
          <a:lstStyle>
            <a:lvl1pPr>
              <a:defRPr sz="3200"/>
            </a:lvl1pPr>
          </a:lstStyle>
          <a:p>
            <a:r>
              <a:rPr lang="fi-FI"/>
              <a:t>Muokkaa ots. perustyyl. napsautt.</a:t>
            </a:r>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pic>
        <p:nvPicPr>
          <p:cNvPr id="2" name="Picture 7" descr="Shape&#10;&#10;Description automatically generated with medium confidence">
            <a:extLst>
              <a:ext uri="{FF2B5EF4-FFF2-40B4-BE49-F238E27FC236}">
                <a16:creationId xmlns:a16="http://schemas.microsoft.com/office/drawing/2014/main" id="{E13376C6-CB37-6F3B-16D6-342D886F3C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414991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a:prstGeom prst="rect">
            <a:avLst/>
          </a:prstGeom>
        </p:spPr>
        <p:txBody>
          <a:bodyPr anchor="b"/>
          <a:lstStyle>
            <a:lvl1pPr>
              <a:defRPr sz="3200"/>
            </a:lvl1pPr>
          </a:lstStyle>
          <a:p>
            <a:r>
              <a:rPr lang="fi-FI"/>
              <a:t>Muokkaa ots. perustyyl. napsautt.</a:t>
            </a:r>
          </a:p>
        </p:txBody>
      </p:sp>
      <p:pic>
        <p:nvPicPr>
          <p:cNvPr id="2" name="Picture 7" descr="Shape&#10;&#10;Description automatically generated with medium confidence">
            <a:extLst>
              <a:ext uri="{FF2B5EF4-FFF2-40B4-BE49-F238E27FC236}">
                <a16:creationId xmlns:a16="http://schemas.microsoft.com/office/drawing/2014/main" id="{740FC143-939A-0942-F77C-E68A39E27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33781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3">
            <a:extLst>
              <a:ext uri="{FF2B5EF4-FFF2-40B4-BE49-F238E27FC236}">
                <a16:creationId xmlns:a16="http://schemas.microsoft.com/office/drawing/2014/main" id="{6975CD3B-56F4-E72E-D322-CE977B611D3A}"/>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667A5BB0-FCB8-3441-769B-7B72984FA857}"/>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pic>
        <p:nvPicPr>
          <p:cNvPr id="4" name="Kuva 3" descr="Kuva, joka sisältää kohteen teksti&#10;&#10;Kuvaus luotu automaattisesti">
            <a:extLst>
              <a:ext uri="{FF2B5EF4-FFF2-40B4-BE49-F238E27FC236}">
                <a16:creationId xmlns:a16="http://schemas.microsoft.com/office/drawing/2014/main" id="{051EF8CE-0874-F23E-44AD-B66A2393EA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pic>
        <p:nvPicPr>
          <p:cNvPr id="5" name="Picture 7" descr="Shape&#10;&#10;Description automatically generated with medium confidence">
            <a:extLst>
              <a:ext uri="{FF2B5EF4-FFF2-40B4-BE49-F238E27FC236}">
                <a16:creationId xmlns:a16="http://schemas.microsoft.com/office/drawing/2014/main" id="{790FC011-0973-72FA-1034-DF993D73B8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393004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9" name="Picture 8">
            <a:extLst>
              <a:ext uri="{FF2B5EF4-FFF2-40B4-BE49-F238E27FC236}">
                <a16:creationId xmlns:a16="http://schemas.microsoft.com/office/drawing/2014/main" id="{8789891E-9BE0-3B01-C564-2AEDD55D21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0" name="Picture 9">
            <a:extLst>
              <a:ext uri="{FF2B5EF4-FFF2-40B4-BE49-F238E27FC236}">
                <a16:creationId xmlns:a16="http://schemas.microsoft.com/office/drawing/2014/main" id="{19700A34-79C6-CA31-BA62-8237F08F27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85D56D68-1234-F5E2-39DE-2029CF9328C7}"/>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EEC4D5BE-3D46-96E4-B159-B2A61603983C}"/>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fi-FI"/>
              <a:t>Muokkaa ots. perustyyl. napsautt.</a:t>
            </a:r>
          </a:p>
        </p:txBody>
      </p:sp>
      <p:pic>
        <p:nvPicPr>
          <p:cNvPr id="4" name="Kuva 3">
            <a:extLst>
              <a:ext uri="{FF2B5EF4-FFF2-40B4-BE49-F238E27FC236}">
                <a16:creationId xmlns:a16="http://schemas.microsoft.com/office/drawing/2014/main" id="{1E8D72D1-760C-38EF-73B3-ADC6979965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5" name="Picture 7" descr="Shape&#10;&#10;Description automatically generated with medium confidence">
            <a:extLst>
              <a:ext uri="{FF2B5EF4-FFF2-40B4-BE49-F238E27FC236}">
                <a16:creationId xmlns:a16="http://schemas.microsoft.com/office/drawing/2014/main" id="{1929B197-C05A-A1E6-7779-3AB14B80BC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124590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3">
            <a:extLst>
              <a:ext uri="{FF2B5EF4-FFF2-40B4-BE49-F238E27FC236}">
                <a16:creationId xmlns:a16="http://schemas.microsoft.com/office/drawing/2014/main" id="{5F9E543F-39BF-5197-168E-B6E0B3BB0D94}"/>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971035ED-3820-3A06-220D-A2C466DE4A1B}"/>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pic>
        <p:nvPicPr>
          <p:cNvPr id="4" name="Picture 7" descr="Shape&#10;&#10;Description automatically generated with medium confidence">
            <a:extLst>
              <a:ext uri="{FF2B5EF4-FFF2-40B4-BE49-F238E27FC236}">
                <a16:creationId xmlns:a16="http://schemas.microsoft.com/office/drawing/2014/main" id="{C1D217B3-8AA5-6A52-0C94-CA6ABC4AE7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pic>
        <p:nvPicPr>
          <p:cNvPr id="5" name="Kuva 4" descr="Kuva, joka sisältää kohteen teksti&#10;&#10;Kuvaus luotu automaattisesti">
            <a:extLst>
              <a:ext uri="{FF2B5EF4-FFF2-40B4-BE49-F238E27FC236}">
                <a16:creationId xmlns:a16="http://schemas.microsoft.com/office/drawing/2014/main" id="{10E59D13-4EA9-417C-B685-DE79D3E15B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40354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9" name="Picture 8">
            <a:extLst>
              <a:ext uri="{FF2B5EF4-FFF2-40B4-BE49-F238E27FC236}">
                <a16:creationId xmlns:a16="http://schemas.microsoft.com/office/drawing/2014/main" id="{81F0F414-90CB-B203-E1CB-3F34052F53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0" name="Picture 9">
            <a:extLst>
              <a:ext uri="{FF2B5EF4-FFF2-40B4-BE49-F238E27FC236}">
                <a16:creationId xmlns:a16="http://schemas.microsoft.com/office/drawing/2014/main" id="{FF0650BC-11D9-4094-3838-D5CF5F5DD1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463C9DD4-B0E2-7119-BC2F-9DE4C3BD8892}"/>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8A5AA4F2-7AF6-3877-2D57-EA5475EDE30A}"/>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fi-FI"/>
              <a:t>Muokkaa ots. perustyyl. napsautt.</a:t>
            </a:r>
          </a:p>
        </p:txBody>
      </p:sp>
      <p:pic>
        <p:nvPicPr>
          <p:cNvPr id="4" name="Kuva 3">
            <a:extLst>
              <a:ext uri="{FF2B5EF4-FFF2-40B4-BE49-F238E27FC236}">
                <a16:creationId xmlns:a16="http://schemas.microsoft.com/office/drawing/2014/main" id="{3BF144D1-9507-B2A2-4A48-A3313A3007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pic>
        <p:nvPicPr>
          <p:cNvPr id="5" name="Picture 7" descr="Shape&#10;&#10;Description automatically generated with medium confidence">
            <a:extLst>
              <a:ext uri="{FF2B5EF4-FFF2-40B4-BE49-F238E27FC236}">
                <a16:creationId xmlns:a16="http://schemas.microsoft.com/office/drawing/2014/main" id="{FF86A73B-7A29-38F9-4A23-AB1CDA58A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23964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aak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lvl1pPr>
              <a:defRPr>
                <a:latin typeface="+mn-lt"/>
              </a:defRPr>
            </a:lvl1pPr>
          </a:lstStyle>
          <a:p>
            <a:fld id="{8E96E634-4747-4C18-9630-96A196DBF87F}" type="datetime1">
              <a:rPr lang="fi-FI" smtClean="0"/>
              <a:pPr/>
              <a:t>6.3.2024</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22F9888C-2AB6-AC37-F0E4-B2F2AD03B067}"/>
              </a:ext>
            </a:extLst>
          </p:cNvPr>
          <p:cNvSpPr>
            <a:spLocks noGrp="1"/>
          </p:cNvSpPr>
          <p:nvPr>
            <p:ph type="title"/>
          </p:nvPr>
        </p:nvSpPr>
        <p:spPr>
          <a:xfrm>
            <a:off x="673668" y="487242"/>
            <a:ext cx="9918132" cy="613182"/>
          </a:xfrm>
        </p:spPr>
        <p:txBody>
          <a:bodyPr/>
          <a:lstStyle/>
          <a:p>
            <a:r>
              <a:rPr lang="fi-FI"/>
              <a:t>Muokkaa ots. perustyyl. napsautt.</a:t>
            </a:r>
          </a:p>
        </p:txBody>
      </p:sp>
      <p:sp>
        <p:nvSpPr>
          <p:cNvPr id="9" name="Vertical Text Placeholder 2">
            <a:extLst>
              <a:ext uri="{FF2B5EF4-FFF2-40B4-BE49-F238E27FC236}">
                <a16:creationId xmlns:a16="http://schemas.microsoft.com/office/drawing/2014/main" id="{7B669F9F-59AA-81A1-21C8-DC8F427FBF51}"/>
              </a:ext>
            </a:extLst>
          </p:cNvPr>
          <p:cNvSpPr>
            <a:spLocks noGrp="1"/>
          </p:cNvSpPr>
          <p:nvPr>
            <p:ph type="body" orient="vert" idx="1"/>
          </p:nvPr>
        </p:nvSpPr>
        <p:spPr>
          <a:xfrm>
            <a:off x="673668" y="1299308"/>
            <a:ext cx="9918131" cy="472935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 name="Picture 7" descr="Shape&#10;&#10;Description automatically generated with medium confidence">
            <a:extLst>
              <a:ext uri="{FF2B5EF4-FFF2-40B4-BE49-F238E27FC236}">
                <a16:creationId xmlns:a16="http://schemas.microsoft.com/office/drawing/2014/main" id="{373E86D6-7C30-CD06-BF12-1AFB45503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13861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aaka_ja_otsikk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lvl1pPr>
              <a:defRPr>
                <a:latin typeface="+mn-lt"/>
              </a:defRPr>
            </a:lvl1pPr>
          </a:lstStyle>
          <a:p>
            <a:fld id="{DADEE36B-1FB8-4D59-A82C-0E27C43A5F1F}" type="datetime1">
              <a:rPr lang="fi-FI" smtClean="0"/>
              <a:pPr/>
              <a:t>6.3.2024</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Vertical Title 1">
            <a:extLst>
              <a:ext uri="{FF2B5EF4-FFF2-40B4-BE49-F238E27FC236}">
                <a16:creationId xmlns:a16="http://schemas.microsoft.com/office/drawing/2014/main" id="{3F2E0DFC-E3BC-2968-5789-7A26E5302015}"/>
              </a:ext>
            </a:extLst>
          </p:cNvPr>
          <p:cNvSpPr>
            <a:spLocks noGrp="1"/>
          </p:cNvSpPr>
          <p:nvPr>
            <p:ph type="title" orient="vert"/>
          </p:nvPr>
        </p:nvSpPr>
        <p:spPr>
          <a:xfrm>
            <a:off x="8085270" y="449071"/>
            <a:ext cx="2430330" cy="5143691"/>
          </a:xfrm>
        </p:spPr>
        <p:txBody>
          <a:bodyPr vert="eaVert"/>
          <a:lstStyle/>
          <a:p>
            <a:r>
              <a:rPr lang="fi-FI"/>
              <a:t>Muokkaa ots. perustyyl. napsautt.</a:t>
            </a:r>
          </a:p>
        </p:txBody>
      </p:sp>
      <p:sp>
        <p:nvSpPr>
          <p:cNvPr id="9" name="Vertical Text Placeholder 2">
            <a:extLst>
              <a:ext uri="{FF2B5EF4-FFF2-40B4-BE49-F238E27FC236}">
                <a16:creationId xmlns:a16="http://schemas.microsoft.com/office/drawing/2014/main" id="{2925600D-019F-A65C-3005-E83FFC51F104}"/>
              </a:ext>
            </a:extLst>
          </p:cNvPr>
          <p:cNvSpPr>
            <a:spLocks noGrp="1"/>
          </p:cNvSpPr>
          <p:nvPr>
            <p:ph type="body" orient="vert" idx="1"/>
          </p:nvPr>
        </p:nvSpPr>
        <p:spPr>
          <a:xfrm>
            <a:off x="584200" y="449071"/>
            <a:ext cx="7150100" cy="514369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 name="Picture 7" descr="Shape&#10;&#10;Description automatically generated with medium confidence">
            <a:extLst>
              <a:ext uri="{FF2B5EF4-FFF2-40B4-BE49-F238E27FC236}">
                <a16:creationId xmlns:a16="http://schemas.microsoft.com/office/drawing/2014/main" id="{DACE2E20-C831-222E-691B-5C7B65DDE1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896" y="6292753"/>
            <a:ext cx="1944209" cy="286418"/>
          </a:xfrm>
          <a:prstGeom prst="rect">
            <a:avLst/>
          </a:prstGeom>
        </p:spPr>
      </p:pic>
    </p:spTree>
    <p:extLst>
      <p:ext uri="{BB962C8B-B14F-4D97-AF65-F5344CB8AC3E}">
        <p14:creationId xmlns:p14="http://schemas.microsoft.com/office/powerpoint/2010/main" val="317518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loitusruutu_valkoinen">
    <p:spTree>
      <p:nvGrpSpPr>
        <p:cNvPr id="1" name=""/>
        <p:cNvGrpSpPr/>
        <p:nvPr/>
      </p:nvGrpSpPr>
      <p:grpSpPr>
        <a:xfrm>
          <a:off x="0" y="0"/>
          <a:ext cx="0" cy="0"/>
          <a:chOff x="0" y="0"/>
          <a:chExt cx="0" cy="0"/>
        </a:xfrm>
      </p:grpSpPr>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0" name="Title 1">
            <a:extLst>
              <a:ext uri="{FF2B5EF4-FFF2-40B4-BE49-F238E27FC236}">
                <a16:creationId xmlns:a16="http://schemas.microsoft.com/office/drawing/2014/main" id="{E1BDC3D3-EB17-0487-C235-F850563BC9A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fi-FI"/>
              <a:t>Muokkaa ots. perustyyl. napsautt.</a:t>
            </a:r>
          </a:p>
        </p:txBody>
      </p:sp>
      <p:sp>
        <p:nvSpPr>
          <p:cNvPr id="17" name="Subtitle 2">
            <a:extLst>
              <a:ext uri="{FF2B5EF4-FFF2-40B4-BE49-F238E27FC236}">
                <a16:creationId xmlns:a16="http://schemas.microsoft.com/office/drawing/2014/main" id="{DA486FA2-7EDF-3CDE-B2A8-1996C5B90363}"/>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7" name="Kuva 6" descr="Kuva, joka sisältää kohteen teksti&#10;&#10;Kuvaus luotu automaattisesti">
            <a:extLst>
              <a:ext uri="{FF2B5EF4-FFF2-40B4-BE49-F238E27FC236}">
                <a16:creationId xmlns:a16="http://schemas.microsoft.com/office/drawing/2014/main" id="{B1B878DA-CB1A-75A0-5770-95EB086166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77703" y="6199251"/>
            <a:ext cx="2308193" cy="484248"/>
          </a:xfrm>
          <a:prstGeom prst="rect">
            <a:avLst/>
          </a:prstGeom>
        </p:spPr>
      </p:pic>
    </p:spTree>
    <p:extLst>
      <p:ext uri="{BB962C8B-B14F-4D97-AF65-F5344CB8AC3E}">
        <p14:creationId xmlns:p14="http://schemas.microsoft.com/office/powerpoint/2010/main" val="367183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8" name="Title 1">
            <a:extLst>
              <a:ext uri="{FF2B5EF4-FFF2-40B4-BE49-F238E27FC236}">
                <a16:creationId xmlns:a16="http://schemas.microsoft.com/office/drawing/2014/main" id="{3D2381EF-57A8-1C05-84A9-9F84FAD18E7B}"/>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9" name="Subtitle 2">
            <a:extLst>
              <a:ext uri="{FF2B5EF4-FFF2-40B4-BE49-F238E27FC236}">
                <a16:creationId xmlns:a16="http://schemas.microsoft.com/office/drawing/2014/main" id="{46246D6B-7EFD-7283-0002-4A923D4ACAAF}"/>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2278C8E9-2B5B-AE51-3056-72CF449A5B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90103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6.3.2024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023454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9" name="Title 1">
            <a:extLst>
              <a:ext uri="{FF2B5EF4-FFF2-40B4-BE49-F238E27FC236}">
                <a16:creationId xmlns:a16="http://schemas.microsoft.com/office/drawing/2014/main" id="{04789E84-8A5C-DB4D-D671-48F749607012}"/>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2" name="Subtitle 2">
            <a:extLst>
              <a:ext uri="{FF2B5EF4-FFF2-40B4-BE49-F238E27FC236}">
                <a16:creationId xmlns:a16="http://schemas.microsoft.com/office/drawing/2014/main" id="{582796DA-BEA0-4465-9E93-22077412D3D8}"/>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172E6419-3E43-B819-0F56-F5B53C418A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9875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9" name="Title 1">
            <a:extLst>
              <a:ext uri="{FF2B5EF4-FFF2-40B4-BE49-F238E27FC236}">
                <a16:creationId xmlns:a16="http://schemas.microsoft.com/office/drawing/2014/main" id="{6D39C43C-5564-E805-F83D-57CA4C6278C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2" name="Subtitle 2">
            <a:extLst>
              <a:ext uri="{FF2B5EF4-FFF2-40B4-BE49-F238E27FC236}">
                <a16:creationId xmlns:a16="http://schemas.microsoft.com/office/drawing/2014/main" id="{77287D95-9B25-2EEE-C282-35C35AAE97FE}"/>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291A083D-56BC-392B-00FA-C5C846220D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16739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A9E8124-A72D-82EF-A10A-6207675890F7}"/>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fi-FI"/>
              <a:t>Muokkaa ots. perustyyl. napsautt.</a:t>
            </a:r>
          </a:p>
        </p:txBody>
      </p:sp>
      <p:pic>
        <p:nvPicPr>
          <p:cNvPr id="11" name="Picture 10">
            <a:extLst>
              <a:ext uri="{FF2B5EF4-FFF2-40B4-BE49-F238E27FC236}">
                <a16:creationId xmlns:a16="http://schemas.microsoft.com/office/drawing/2014/main" id="{6C52CFC2-F2C6-6CB2-C15F-59B17FEF56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pic>
        <p:nvPicPr>
          <p:cNvPr id="12" name="Picture 11">
            <a:extLst>
              <a:ext uri="{FF2B5EF4-FFF2-40B4-BE49-F238E27FC236}">
                <a16:creationId xmlns:a16="http://schemas.microsoft.com/office/drawing/2014/main" id="{42789616-358A-5784-7842-2491CFD354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2" name="Subtitle 2">
            <a:extLst>
              <a:ext uri="{FF2B5EF4-FFF2-40B4-BE49-F238E27FC236}">
                <a16:creationId xmlns:a16="http://schemas.microsoft.com/office/drawing/2014/main" id="{CAFC004A-208D-2813-7671-A92B7400477F}"/>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4" name="Kuva 3">
            <a:extLst>
              <a:ext uri="{FF2B5EF4-FFF2-40B4-BE49-F238E27FC236}">
                <a16:creationId xmlns:a16="http://schemas.microsoft.com/office/drawing/2014/main" id="{099A867E-E519-D4F6-FBDD-8926F792E1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302666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9" name="Title 1">
            <a:extLst>
              <a:ext uri="{FF2B5EF4-FFF2-40B4-BE49-F238E27FC236}">
                <a16:creationId xmlns:a16="http://schemas.microsoft.com/office/drawing/2014/main" id="{CDD34969-E7E7-A1CC-2089-9286F0AD5B6C}"/>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2" name="Subtitle 2">
            <a:extLst>
              <a:ext uri="{FF2B5EF4-FFF2-40B4-BE49-F238E27FC236}">
                <a16:creationId xmlns:a16="http://schemas.microsoft.com/office/drawing/2014/main" id="{7932645C-9B8B-CE6D-9E8D-3CFC3CAFE116}"/>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FF926511-72BC-4C83-95A9-EE31C0342B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79368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219076"/>
            <a:ext cx="12192000" cy="7077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E686C3A-3338-33B3-4014-A81860A03E43}"/>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fi-FI"/>
              <a:t>Muokkaa ots. perustyyl. napsautt.</a:t>
            </a:r>
          </a:p>
        </p:txBody>
      </p:sp>
      <p:pic>
        <p:nvPicPr>
          <p:cNvPr id="11" name="Picture 10">
            <a:extLst>
              <a:ext uri="{FF2B5EF4-FFF2-40B4-BE49-F238E27FC236}">
                <a16:creationId xmlns:a16="http://schemas.microsoft.com/office/drawing/2014/main" id="{D9D96DF4-A755-9C6C-D0AF-F7BF23E8E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pic>
        <p:nvPicPr>
          <p:cNvPr id="12" name="Picture 11">
            <a:extLst>
              <a:ext uri="{FF2B5EF4-FFF2-40B4-BE49-F238E27FC236}">
                <a16:creationId xmlns:a16="http://schemas.microsoft.com/office/drawing/2014/main" id="{F0B09760-B083-3BD6-E228-AD96F37DA1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2" name="Subtitle 2">
            <a:extLst>
              <a:ext uri="{FF2B5EF4-FFF2-40B4-BE49-F238E27FC236}">
                <a16:creationId xmlns:a16="http://schemas.microsoft.com/office/drawing/2014/main" id="{56DF2EC5-DFA4-5829-E4D2-3DB5E9CD8062}"/>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a:extLst>
              <a:ext uri="{FF2B5EF4-FFF2-40B4-BE49-F238E27FC236}">
                <a16:creationId xmlns:a16="http://schemas.microsoft.com/office/drawing/2014/main" id="{3F830B39-E5CB-27C6-CD68-E02F4D6D70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2805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a:xfrm>
            <a:off x="673668" y="487242"/>
            <a:ext cx="9841931" cy="613182"/>
          </a:xfrm>
          <a:prstGeom prst="rect">
            <a:avLst/>
          </a:prstGeom>
        </p:spPr>
        <p:txBody>
          <a:bodyPr/>
          <a:lstStyle/>
          <a:p>
            <a:r>
              <a:rPr lang="fi-FI"/>
              <a:t>Muokkaa ots. perustyyl. napsautt.</a:t>
            </a:r>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lvl1pPr>
              <a:defRPr>
                <a:latin typeface="+mn-lt"/>
              </a:defRPr>
            </a:lvl1pPr>
          </a:lstStyle>
          <a:p>
            <a:fld id="{CCE76DBD-9ABD-401A-ACC4-8E3C979D470F}" type="datetime1">
              <a:rPr lang="fi-FI" smtClean="0"/>
              <a:pPr/>
              <a:t>6.3.2024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63795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mn-lt"/>
                <a:cs typeface="Poppins ExtraBold" panose="00000900000000000000" pitchFamily="2" charset="0"/>
              </a:defRPr>
            </a:lvl1pPr>
          </a:lstStyle>
          <a:p>
            <a:fld id="{8EA296CD-E0BD-4577-BBD9-E7A21CDFDC56}" type="datetime1">
              <a:rPr lang="fi-FI" smtClean="0"/>
              <a:pPr/>
              <a:t>6.3.2024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mn-lt"/>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mn-lt"/>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10" name="Title 1">
            <a:extLst>
              <a:ext uri="{FF2B5EF4-FFF2-40B4-BE49-F238E27FC236}">
                <a16:creationId xmlns:a16="http://schemas.microsoft.com/office/drawing/2014/main" id="{6C9103EF-D491-2B2E-5A12-8423BBBC2E49}"/>
              </a:ext>
            </a:extLst>
          </p:cNvPr>
          <p:cNvSpPr>
            <a:spLocks noGrp="1"/>
          </p:cNvSpPr>
          <p:nvPr>
            <p:ph type="title"/>
          </p:nvPr>
        </p:nvSpPr>
        <p:spPr>
          <a:xfrm>
            <a:off x="673668" y="487242"/>
            <a:ext cx="9841931" cy="613182"/>
          </a:xfrm>
          <a:prstGeom prst="rect">
            <a:avLst/>
          </a:prstGeom>
        </p:spPr>
        <p:txBody>
          <a:bodyPr/>
          <a:lstStyle>
            <a:lvl1pPr>
              <a:defRPr>
                <a:solidFill>
                  <a:schemeClr val="bg1"/>
                </a:solidFill>
              </a:defRPr>
            </a:lvl1pPr>
          </a:lstStyle>
          <a:p>
            <a:r>
              <a:rPr lang="fi-FI"/>
              <a:t>Muokkaa ots. perustyyl. napsautt.</a:t>
            </a:r>
          </a:p>
        </p:txBody>
      </p:sp>
      <p:sp>
        <p:nvSpPr>
          <p:cNvPr id="13" name="Text Placeholder 2">
            <a:extLst>
              <a:ext uri="{FF2B5EF4-FFF2-40B4-BE49-F238E27FC236}">
                <a16:creationId xmlns:a16="http://schemas.microsoft.com/office/drawing/2014/main" id="{521A9D2E-6634-2D56-5A08-813213E31D78}"/>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 name="Kuva 1" descr="Kuva, joka sisältää kohteen teksti&#10;&#10;Kuvaus luotu automaattisesti">
            <a:extLst>
              <a:ext uri="{FF2B5EF4-FFF2-40B4-BE49-F238E27FC236}">
                <a16:creationId xmlns:a16="http://schemas.microsoft.com/office/drawing/2014/main" id="{A49F0ABE-E446-DE94-136F-D28026C460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7160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7C46CF40-C63D-4563-8757-6DC4E6BF2D21}" type="datetime1">
              <a:rPr lang="fi-FI" smtClean="0"/>
              <a:pPr/>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748D8EFF-79FA-76DF-9282-F58DADE0E53E}"/>
              </a:ext>
            </a:extLst>
          </p:cNvPr>
          <p:cNvSpPr>
            <a:spLocks noGrp="1"/>
          </p:cNvSpPr>
          <p:nvPr>
            <p:ph type="title"/>
          </p:nvPr>
        </p:nvSpPr>
        <p:spPr>
          <a:xfrm>
            <a:off x="673668" y="487242"/>
            <a:ext cx="9841931" cy="613182"/>
          </a:xfrm>
          <a:prstGeom prst="rect">
            <a:avLst/>
          </a:prstGeom>
        </p:spPr>
        <p:txBody>
          <a:bodyPr/>
          <a:lstStyle/>
          <a:p>
            <a:r>
              <a:rPr lang="fi-FI"/>
              <a:t>Muokkaa ots. perustyyl. napsautt.</a:t>
            </a:r>
          </a:p>
        </p:txBody>
      </p:sp>
      <p:sp>
        <p:nvSpPr>
          <p:cNvPr id="9" name="Text Placeholder 2">
            <a:extLst>
              <a:ext uri="{FF2B5EF4-FFF2-40B4-BE49-F238E27FC236}">
                <a16:creationId xmlns:a16="http://schemas.microsoft.com/office/drawing/2014/main" id="{5408F79D-00A7-29E0-6FB4-D2FA43767271}"/>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56874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a:xfrm>
            <a:off x="673668" y="487242"/>
            <a:ext cx="9569557" cy="613182"/>
          </a:xfrm>
          <a:prstGeom prst="rect">
            <a:avLst/>
          </a:prstGeom>
        </p:spPr>
        <p:txBody>
          <a:bodyPr/>
          <a:lstStyle/>
          <a:p>
            <a:r>
              <a:rPr lang="fi-FI"/>
              <a:t>Muokkaa ots. perustyyl. napsautt.</a:t>
            </a:r>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lvl1pPr>
              <a:defRPr>
                <a:latin typeface="+mn-lt"/>
              </a:defRPr>
            </a:lvl1pPr>
          </a:lstStyle>
          <a:p>
            <a:fld id="{D5FE38DE-4805-4D44-9515-01E7263DA904}" type="datetime1">
              <a:rPr lang="fi-FI" smtClean="0"/>
              <a:pPr/>
              <a:t>6.3.2024</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114544" cy="4729356"/>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5943756" y="1299307"/>
            <a:ext cx="5114543" cy="4729355"/>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70845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6.3.2024</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fi-FI"/>
              <a:t>Muokkaa ots. perustyyl. napsautt.</a:t>
            </a:r>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58757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sisältö ja medi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6.3.2024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8950044B-8DDC-20DA-A3D0-209641B5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4595690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4" name="Text Placeholder 2">
            <a:extLst>
              <a:ext uri="{FF2B5EF4-FFF2-40B4-BE49-F238E27FC236}">
                <a16:creationId xmlns:a16="http://schemas.microsoft.com/office/drawing/2014/main" id="{D22E29E6-9516-AE5D-6DBA-246EE865A895}"/>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F5E079B8-A769-A107-7D39-A9B56C79D2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40150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2">
            <a:extLst>
              <a:ext uri="{FF2B5EF4-FFF2-40B4-BE49-F238E27FC236}">
                <a16:creationId xmlns:a16="http://schemas.microsoft.com/office/drawing/2014/main" id="{45AC2FB1-4057-3159-07A7-90A6B023B6FB}"/>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1F5393C9-9152-22FB-239D-4D91ACB8CB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78181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2">
            <a:extLst>
              <a:ext uri="{FF2B5EF4-FFF2-40B4-BE49-F238E27FC236}">
                <a16:creationId xmlns:a16="http://schemas.microsoft.com/office/drawing/2014/main" id="{97B6EE8B-510D-2582-2E8F-CF526382FB72}"/>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7A3BF5BE-6746-F473-D45F-1137E16C51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76567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24350"/>
            <a:ext cx="12192000" cy="6882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a:extLst>
              <a:ext uri="{FF2B5EF4-FFF2-40B4-BE49-F238E27FC236}">
                <a16:creationId xmlns:a16="http://schemas.microsoft.com/office/drawing/2014/main" id="{64E585B0-489A-1BCE-4431-1A934D5A27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fi-FI"/>
              <a:t>Muokkaa ots. perustyyl. napsautt.</a:t>
            </a:r>
          </a:p>
        </p:txBody>
      </p:sp>
      <p:pic>
        <p:nvPicPr>
          <p:cNvPr id="8" name="Picture 7">
            <a:extLst>
              <a:ext uri="{FF2B5EF4-FFF2-40B4-BE49-F238E27FC236}">
                <a16:creationId xmlns:a16="http://schemas.microsoft.com/office/drawing/2014/main" id="{4AA073B5-0C86-430C-876B-7CC72F534E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3" name="Text Placeholder 2">
            <a:extLst>
              <a:ext uri="{FF2B5EF4-FFF2-40B4-BE49-F238E27FC236}">
                <a16:creationId xmlns:a16="http://schemas.microsoft.com/office/drawing/2014/main" id="{7C8F3D0C-FE85-C7EC-A872-C0FBF657FF99}"/>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2" name="Kuva 1">
            <a:extLst>
              <a:ext uri="{FF2B5EF4-FFF2-40B4-BE49-F238E27FC236}">
                <a16:creationId xmlns:a16="http://schemas.microsoft.com/office/drawing/2014/main" id="{C02088FD-B9D1-EA8E-60E9-B9DD3EE844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282520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2">
            <a:extLst>
              <a:ext uri="{FF2B5EF4-FFF2-40B4-BE49-F238E27FC236}">
                <a16:creationId xmlns:a16="http://schemas.microsoft.com/office/drawing/2014/main" id="{802701EE-1F35-C743-235E-AB7EE8CC25D1}"/>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557B3FBB-384A-34FE-8FFD-603DBD34E3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97724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37987ADA-E758-6AD3-A240-8E0C1AAD4D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12" name="Title 1">
            <a:extLst>
              <a:ext uri="{FF2B5EF4-FFF2-40B4-BE49-F238E27FC236}">
                <a16:creationId xmlns:a16="http://schemas.microsoft.com/office/drawing/2014/main" id="{6A47EF7F-2D18-51EC-A1BF-867D0F7F92C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fi-FI"/>
              <a:t>Muokkaa ots. perustyyl. napsautt.</a:t>
            </a:r>
          </a:p>
        </p:txBody>
      </p:sp>
      <p:pic>
        <p:nvPicPr>
          <p:cNvPr id="14" name="Picture 13">
            <a:extLst>
              <a:ext uri="{FF2B5EF4-FFF2-40B4-BE49-F238E27FC236}">
                <a16:creationId xmlns:a16="http://schemas.microsoft.com/office/drawing/2014/main" id="{05748E6B-8561-AFE5-0BA3-E3911081FA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2">
            <a:extLst>
              <a:ext uri="{FF2B5EF4-FFF2-40B4-BE49-F238E27FC236}">
                <a16:creationId xmlns:a16="http://schemas.microsoft.com/office/drawing/2014/main" id="{75B42F6F-48E8-FD63-145C-0EFC8293C61C}"/>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a:extLst>
              <a:ext uri="{FF2B5EF4-FFF2-40B4-BE49-F238E27FC236}">
                <a16:creationId xmlns:a16="http://schemas.microsoft.com/office/drawing/2014/main" id="{A3B0D8F7-5BF9-77D5-2727-4C6753906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76859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92760E5C-EBDA-4D35-835F-C4EA74A72D71}" type="datetime1">
              <a:rPr lang="fi-FI" smtClean="0"/>
              <a:pPr/>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77010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048692EF-5F1C-49F9-BF88-7C49994B5FB9}" type="datetime1">
              <a:rPr lang="fi-FI" smtClean="0"/>
              <a:pPr/>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321674020"/>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a:prstGeom prst="rect">
            <a:avLst/>
          </a:prstGeom>
        </p:spPr>
        <p:txBody>
          <a:bodyPr/>
          <a:lstStyle/>
          <a:p>
            <a:r>
              <a:rPr lang="fi-FI"/>
              <a:t>Muokkaa ots. perustyyl. napsautt.</a:t>
            </a:r>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24547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4AED8E3C-1D77-4DE1-BFA6-56BDED8E6778}" type="datetime1">
              <a:rPr lang="fi-FI" smtClean="0"/>
              <a:pPr/>
              <a:t>6.3.2024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919614935"/>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a:prstGeom prst="rect">
            <a:avLst/>
          </a:prstGeom>
        </p:spPr>
        <p:txBody>
          <a:bodyPr/>
          <a:lstStyle/>
          <a:p>
            <a:r>
              <a:rPr lang="fi-FI"/>
              <a:t>Muokkaa ots. perustyyl. napsautt.</a:t>
            </a:r>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ext Placeholder 3">
            <a:extLst>
              <a:ext uri="{FF2B5EF4-FFF2-40B4-BE49-F238E27FC236}">
                <a16:creationId xmlns:a16="http://schemas.microsoft.com/office/drawing/2014/main" id="{66A7B04E-2799-662F-9CAA-A46A9D7BF4A4}"/>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17134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E4A42CB1-97BE-F597-7869-25F855643F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38778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6.3.2024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5429886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7">
            <a:extLst>
              <a:ext uri="{FF2B5EF4-FFF2-40B4-BE49-F238E27FC236}">
                <a16:creationId xmlns:a16="http://schemas.microsoft.com/office/drawing/2014/main" id="{A284AA11-F116-0C2D-6365-9E10BF2B30A3}"/>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AFA15F11-C54B-D75C-15F7-9C6CD64DCAA9}"/>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48CC069A-7567-5C95-9073-85C707D940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47682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7">
            <a:extLst>
              <a:ext uri="{FF2B5EF4-FFF2-40B4-BE49-F238E27FC236}">
                <a16:creationId xmlns:a16="http://schemas.microsoft.com/office/drawing/2014/main" id="{211C9894-9B0D-9070-9051-C5AD1B0D3D77}"/>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7D6C9F10-0002-CC49-B3C9-AB63B813D8D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3051C165-C148-4424-793A-EB39E8F43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19262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335B7819-FED9-DE2E-E33C-425B965640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2" name="Picture 11">
            <a:extLst>
              <a:ext uri="{FF2B5EF4-FFF2-40B4-BE49-F238E27FC236}">
                <a16:creationId xmlns:a16="http://schemas.microsoft.com/office/drawing/2014/main" id="{81ED358D-59D4-EB64-C4BA-627E0A87F3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413157EC-C27F-705F-1EB0-AE2FB86690B5}"/>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39FACA19-5E29-D984-E37B-132697769EA8}"/>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FA2F4022-101F-D499-40EB-1B767E8DE3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15338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7">
            <a:extLst>
              <a:ext uri="{FF2B5EF4-FFF2-40B4-BE49-F238E27FC236}">
                <a16:creationId xmlns:a16="http://schemas.microsoft.com/office/drawing/2014/main" id="{5F989EFB-CC76-1A6C-0180-CADD162A5062}"/>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7D6DB4AB-5D53-D86F-808D-EF80F518A4A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4615AEBC-CC41-EBB3-54BD-0CF0AF7EAB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60177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6CB25FD0-10E6-AE7A-DE5D-9FAB4590D5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2" name="Picture 11">
            <a:extLst>
              <a:ext uri="{FF2B5EF4-FFF2-40B4-BE49-F238E27FC236}">
                <a16:creationId xmlns:a16="http://schemas.microsoft.com/office/drawing/2014/main" id="{8B011074-D964-8D79-5CB6-9C00D52BED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8E037C29-8537-6613-CD21-A833F0AABD16}"/>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C67A4364-DB6E-C5E2-CFCA-5510547480B7}"/>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326EC6C5-D6B5-13C9-103E-B2AA5BDF26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47839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fi-FI"/>
              <a:t>Muokkaa ots. perustyyl. napsautt.</a:t>
            </a:r>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9E151FCF-1D09-D5D3-9590-EB8E0DA51E5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25963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CBC0B12C-B16E-4AB7-D664-A1BED67202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44505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8641FF11-DA77-F027-1D11-E649F93175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88175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fi-FI"/>
              <a:t>Muokkaa ots. perustyyl. napsautt.</a:t>
            </a:r>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9" name="Picture 8">
            <a:extLst>
              <a:ext uri="{FF2B5EF4-FFF2-40B4-BE49-F238E27FC236}">
                <a16:creationId xmlns:a16="http://schemas.microsoft.com/office/drawing/2014/main" id="{CAC0803C-5CF8-AE96-555D-116275BCE7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0" name="Picture 9">
            <a:extLst>
              <a:ext uri="{FF2B5EF4-FFF2-40B4-BE49-F238E27FC236}">
                <a16:creationId xmlns:a16="http://schemas.microsoft.com/office/drawing/2014/main" id="{83C57738-5D2D-C145-6F67-C41EA4614A5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Kuva 1">
            <a:extLst>
              <a:ext uri="{FF2B5EF4-FFF2-40B4-BE49-F238E27FC236}">
                <a16:creationId xmlns:a16="http://schemas.microsoft.com/office/drawing/2014/main" id="{222AC130-BB32-9AA4-FE02-2E135A08D2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146719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05B2CFB4-2EF1-6527-0F07-88F205E6B8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4794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47" Type="http://schemas.openxmlformats.org/officeDocument/2006/relationships/slideLayout" Target="../slideLayouts/slideLayout82.xml"/><Relationship Id="rId50" Type="http://schemas.openxmlformats.org/officeDocument/2006/relationships/slideLayout" Target="../slideLayouts/slideLayout85.xml"/><Relationship Id="rId55" Type="http://schemas.openxmlformats.org/officeDocument/2006/relationships/slideLayout" Target="../slideLayouts/slideLayout90.xml"/><Relationship Id="rId63" Type="http://schemas.openxmlformats.org/officeDocument/2006/relationships/slideLayout" Target="../slideLayouts/slideLayout98.xml"/><Relationship Id="rId68" Type="http://schemas.openxmlformats.org/officeDocument/2006/relationships/slideLayout" Target="../slideLayouts/slideLayout103.xml"/><Relationship Id="rId76" Type="http://schemas.openxmlformats.org/officeDocument/2006/relationships/slideLayout" Target="../slideLayouts/slideLayout111.xml"/><Relationship Id="rId7" Type="http://schemas.openxmlformats.org/officeDocument/2006/relationships/slideLayout" Target="../slideLayouts/slideLayout42.xml"/><Relationship Id="rId71" Type="http://schemas.openxmlformats.org/officeDocument/2006/relationships/slideLayout" Target="../slideLayouts/slideLayout106.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slideLayout" Target="../slideLayouts/slideLayout64.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slideLayout" Target="../slideLayouts/slideLayout80.xml"/><Relationship Id="rId53" Type="http://schemas.openxmlformats.org/officeDocument/2006/relationships/slideLayout" Target="../slideLayouts/slideLayout88.xml"/><Relationship Id="rId58" Type="http://schemas.openxmlformats.org/officeDocument/2006/relationships/slideLayout" Target="../slideLayouts/slideLayout93.xml"/><Relationship Id="rId66" Type="http://schemas.openxmlformats.org/officeDocument/2006/relationships/slideLayout" Target="../slideLayouts/slideLayout101.xml"/><Relationship Id="rId74" Type="http://schemas.openxmlformats.org/officeDocument/2006/relationships/slideLayout" Target="../slideLayouts/slideLayout109.xml"/><Relationship Id="rId79" Type="http://schemas.openxmlformats.org/officeDocument/2006/relationships/image" Target="../media/image7.png"/><Relationship Id="rId5" Type="http://schemas.openxmlformats.org/officeDocument/2006/relationships/slideLayout" Target="../slideLayouts/slideLayout40.xml"/><Relationship Id="rId61" Type="http://schemas.openxmlformats.org/officeDocument/2006/relationships/slideLayout" Target="../slideLayouts/slideLayout9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52" Type="http://schemas.openxmlformats.org/officeDocument/2006/relationships/slideLayout" Target="../slideLayouts/slideLayout87.xml"/><Relationship Id="rId60" Type="http://schemas.openxmlformats.org/officeDocument/2006/relationships/slideLayout" Target="../slideLayouts/slideLayout95.xml"/><Relationship Id="rId65" Type="http://schemas.openxmlformats.org/officeDocument/2006/relationships/slideLayout" Target="../slideLayouts/slideLayout100.xml"/><Relationship Id="rId73" Type="http://schemas.openxmlformats.org/officeDocument/2006/relationships/slideLayout" Target="../slideLayouts/slideLayout108.xml"/><Relationship Id="rId78"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slideLayout" Target="../slideLayouts/slideLayout83.xml"/><Relationship Id="rId56" Type="http://schemas.openxmlformats.org/officeDocument/2006/relationships/slideLayout" Target="../slideLayouts/slideLayout91.xml"/><Relationship Id="rId64" Type="http://schemas.openxmlformats.org/officeDocument/2006/relationships/slideLayout" Target="../slideLayouts/slideLayout99.xml"/><Relationship Id="rId69" Type="http://schemas.openxmlformats.org/officeDocument/2006/relationships/slideLayout" Target="../slideLayouts/slideLayout104.xml"/><Relationship Id="rId77" Type="http://schemas.openxmlformats.org/officeDocument/2006/relationships/theme" Target="../theme/theme4.xml"/><Relationship Id="rId8" Type="http://schemas.openxmlformats.org/officeDocument/2006/relationships/slideLayout" Target="../slideLayouts/slideLayout43.xml"/><Relationship Id="rId51" Type="http://schemas.openxmlformats.org/officeDocument/2006/relationships/slideLayout" Target="../slideLayouts/slideLayout86.xml"/><Relationship Id="rId72" Type="http://schemas.openxmlformats.org/officeDocument/2006/relationships/slideLayout" Target="../slideLayouts/slideLayout107.xml"/><Relationship Id="rId80" Type="http://schemas.openxmlformats.org/officeDocument/2006/relationships/image" Target="../media/image8.png"/><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slideLayout" Target="../slideLayouts/slideLayout81.xml"/><Relationship Id="rId59" Type="http://schemas.openxmlformats.org/officeDocument/2006/relationships/slideLayout" Target="../slideLayouts/slideLayout94.xml"/><Relationship Id="rId67" Type="http://schemas.openxmlformats.org/officeDocument/2006/relationships/slideLayout" Target="../slideLayouts/slideLayout102.xml"/><Relationship Id="rId20" Type="http://schemas.openxmlformats.org/officeDocument/2006/relationships/slideLayout" Target="../slideLayouts/slideLayout55.xml"/><Relationship Id="rId41" Type="http://schemas.openxmlformats.org/officeDocument/2006/relationships/slideLayout" Target="../slideLayouts/slideLayout76.xml"/><Relationship Id="rId54" Type="http://schemas.openxmlformats.org/officeDocument/2006/relationships/slideLayout" Target="../slideLayouts/slideLayout89.xml"/><Relationship Id="rId62" Type="http://schemas.openxmlformats.org/officeDocument/2006/relationships/slideLayout" Target="../slideLayouts/slideLayout97.xml"/><Relationship Id="rId70" Type="http://schemas.openxmlformats.org/officeDocument/2006/relationships/slideLayout" Target="../slideLayouts/slideLayout105.xml"/><Relationship Id="rId75" Type="http://schemas.openxmlformats.org/officeDocument/2006/relationships/slideLayout" Target="../slideLayouts/slideLayout110.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slideLayout" Target="../slideLayouts/slideLayout84.xml"/><Relationship Id="rId57"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6.3.2024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884612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6.3.2024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8849928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774" r:id="rId8"/>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3/6/2024</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45825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mn-lt"/>
                <a:cs typeface="Poppins SemiBold" panose="00000700000000000000" pitchFamily="2" charset="0"/>
              </a:defRPr>
            </a:lvl1pPr>
          </a:lstStyle>
          <a:p>
            <a:fld id="{6F3F4CD8-536F-4549-973D-0FBA9CAF6C21}" type="datetime1">
              <a:rPr lang="fi-FI" smtClean="0"/>
              <a:pPr/>
              <a:t>6.3.2024</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mn-lt"/>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79">
            <a:extLst>
              <a:ext uri="{28A0092B-C50C-407E-A947-70E740481C1C}">
                <a14:useLocalDpi xmlns:a14="http://schemas.microsoft.com/office/drawing/2010/main" val="0"/>
              </a:ext>
            </a:extLst>
          </a:blip>
          <a:srcRect/>
          <a:stretch/>
        </p:blipFill>
        <p:spPr>
          <a:xfrm>
            <a:off x="473516" y="6040692"/>
            <a:ext cx="2709824" cy="784423"/>
          </a:xfrm>
          <a:prstGeom prst="rect">
            <a:avLst/>
          </a:prstGeom>
        </p:spPr>
      </p:pic>
      <p:sp>
        <p:nvSpPr>
          <p:cNvPr id="9" name="Title Placeholder 1">
            <a:extLst>
              <a:ext uri="{FF2B5EF4-FFF2-40B4-BE49-F238E27FC236}">
                <a16:creationId xmlns:a16="http://schemas.microsoft.com/office/drawing/2014/main" id="{561516D5-0AAA-DE78-E828-72FCAD04A9F7}"/>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Autofit/>
          </a:bodyPr>
          <a:lstStyle/>
          <a:p>
            <a:r>
              <a:rPr lang="fi-FI" noProof="0"/>
              <a:t>Muokkaa ots. perustyyl. napsautt.</a:t>
            </a:r>
          </a:p>
        </p:txBody>
      </p:sp>
      <p:sp>
        <p:nvSpPr>
          <p:cNvPr id="10" name="Text Placeholder 2">
            <a:extLst>
              <a:ext uri="{FF2B5EF4-FFF2-40B4-BE49-F238E27FC236}">
                <a16:creationId xmlns:a16="http://schemas.microsoft.com/office/drawing/2014/main" id="{F86F9587-735F-C8FE-1B9D-811387FA7D7B}"/>
              </a:ext>
            </a:extLst>
          </p:cNvPr>
          <p:cNvSpPr>
            <a:spLocks noGrp="1"/>
          </p:cNvSpPr>
          <p:nvPr>
            <p:ph type="body" idx="1"/>
          </p:nvPr>
        </p:nvSpPr>
        <p:spPr>
          <a:xfrm>
            <a:off x="673669" y="1428750"/>
            <a:ext cx="11205372" cy="4599915"/>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2" name="Kuva 1" descr="Kuva, joka sisältää kohteen teksti&#10;&#10;Kuvaus luotu automaattisesti">
            <a:extLst>
              <a:ext uri="{FF2B5EF4-FFF2-40B4-BE49-F238E27FC236}">
                <a16:creationId xmlns:a16="http://schemas.microsoft.com/office/drawing/2014/main" id="{B389535D-98FD-4EF6-0071-965952E6716E}"/>
              </a:ext>
            </a:extLst>
          </p:cNvPr>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a:off x="3577703" y="6199251"/>
            <a:ext cx="2308193" cy="484248"/>
          </a:xfrm>
          <a:prstGeom prst="rect">
            <a:avLst/>
          </a:prstGeom>
        </p:spPr>
      </p:pic>
    </p:spTree>
    <p:extLst>
      <p:ext uri="{BB962C8B-B14F-4D97-AF65-F5344CB8AC3E}">
        <p14:creationId xmlns:p14="http://schemas.microsoft.com/office/powerpoint/2010/main" val="32111006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 id="2147483742" r:id="rId45"/>
    <p:sldLayoutId id="2147483743" r:id="rId46"/>
    <p:sldLayoutId id="2147483744" r:id="rId47"/>
    <p:sldLayoutId id="2147483745" r:id="rId48"/>
    <p:sldLayoutId id="2147483746" r:id="rId49"/>
    <p:sldLayoutId id="2147483747" r:id="rId50"/>
    <p:sldLayoutId id="2147483748" r:id="rId51"/>
    <p:sldLayoutId id="2147483749" r:id="rId52"/>
    <p:sldLayoutId id="2147483750" r:id="rId53"/>
    <p:sldLayoutId id="2147483751" r:id="rId54"/>
    <p:sldLayoutId id="2147483752" r:id="rId55"/>
    <p:sldLayoutId id="2147483753" r:id="rId56"/>
    <p:sldLayoutId id="2147483754" r:id="rId57"/>
    <p:sldLayoutId id="2147483755" r:id="rId58"/>
    <p:sldLayoutId id="2147483756" r:id="rId59"/>
    <p:sldLayoutId id="2147483757" r:id="rId60"/>
    <p:sldLayoutId id="2147483758" r:id="rId61"/>
    <p:sldLayoutId id="2147483759" r:id="rId62"/>
    <p:sldLayoutId id="2147483760" r:id="rId63"/>
    <p:sldLayoutId id="2147483761" r:id="rId64"/>
    <p:sldLayoutId id="2147483762" r:id="rId65"/>
    <p:sldLayoutId id="2147483763" r:id="rId66"/>
    <p:sldLayoutId id="2147483764" r:id="rId67"/>
    <p:sldLayoutId id="2147483765" r:id="rId68"/>
    <p:sldLayoutId id="2147483766" r:id="rId69"/>
    <p:sldLayoutId id="2147483767" r:id="rId70"/>
    <p:sldLayoutId id="2147483768" r:id="rId71"/>
    <p:sldLayoutId id="2147483769" r:id="rId72"/>
    <p:sldLayoutId id="2147483770" r:id="rId73"/>
    <p:sldLayoutId id="2147483771" r:id="rId74"/>
    <p:sldLayoutId id="2147483772" r:id="rId75"/>
    <p:sldLayoutId id="2147483773" r:id="rId7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800" b="1" kern="1200" spc="0">
          <a:solidFill>
            <a:schemeClr val="tx1"/>
          </a:solidFill>
          <a:latin typeface="+mj-lt"/>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s://www.finlex.fi/fi/laki/ajantasa/2013/20131287#L3P16" TargetMode="External"/><Relationship Id="rId3" Type="http://schemas.openxmlformats.org/officeDocument/2006/relationships/hyperlink" Target="https://www.finlex.fi/fi/laki/ajantasa/2013/20131287" TargetMode="External"/><Relationship Id="rId7" Type="http://schemas.openxmlformats.org/officeDocument/2006/relationships/hyperlink" Target="https://www.finlex.fi/fi/laki/ajantasa/2013/20131287#L3P15" TargetMode="External"/><Relationship Id="rId12" Type="http://schemas.openxmlformats.org/officeDocument/2006/relationships/hyperlink" Target="https://www.finlex.fi/fi/laki/alkup/2021/20210612" TargetMode="External"/><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hyperlink" Target="https://www.finlex.fi/fi/laki/ajantasa/2013/20131287#L2P9" TargetMode="External"/><Relationship Id="rId11" Type="http://schemas.openxmlformats.org/officeDocument/2006/relationships/hyperlink" Target="https://vakehyva.fi/fi/lasten-nuorten-ja-perheiden-palvelut/opiskeluhuolto" TargetMode="External"/><Relationship Id="rId5" Type="http://schemas.openxmlformats.org/officeDocument/2006/relationships/hyperlink" Target="https://www.finlex.fi/fi/laki/ajantasa/2013/20131287#L2P14a" TargetMode="External"/><Relationship Id="rId10" Type="http://schemas.openxmlformats.org/officeDocument/2006/relationships/hyperlink" Target="https://thl.fi/fi/web/lapset-nuoret-ja-perheet/sote-palvelut/opiskeluhuolto" TargetMode="External"/><Relationship Id="rId4" Type="http://schemas.openxmlformats.org/officeDocument/2006/relationships/hyperlink" Target="https://www.finlex.fi/fi/laki/ajantasa/2013/20131287#L2P13a" TargetMode="External"/><Relationship Id="rId9" Type="http://schemas.openxmlformats.org/officeDocument/2006/relationships/hyperlink" Target="https://www.finlex.fi/fi/laki/ajantasa/2013/20131287#L2P9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5yBgGCOxJnQ" TargetMode="External"/><Relationship Id="rId7" Type="http://schemas.openxmlformats.org/officeDocument/2006/relationships/image" Target="../media/image46.png"/><Relationship Id="rId2" Type="http://schemas.openxmlformats.org/officeDocument/2006/relationships/hyperlink" Target="https://www.youtube.com/watch?v=mu8e2rG36wk&amp;list=PL1Y5HbSUcK4-QGMHz8wfId0w-8f2-tlTe" TargetMode="External"/><Relationship Id="rId1" Type="http://schemas.openxmlformats.org/officeDocument/2006/relationships/slideLayout" Target="../slideLayouts/slideLayout44.xml"/><Relationship Id="rId6" Type="http://schemas.openxmlformats.org/officeDocument/2006/relationships/hyperlink" Target="../Infot%20VAKElaisille/13.9%20info/Opas_vanhemmille_2022_0.pdf%20(vantaa.fi)" TargetMode="External"/><Relationship Id="rId5" Type="http://schemas.openxmlformats.org/officeDocument/2006/relationships/hyperlink" Target="https://www.youtube.com/watch?v=3oWCPmhHU_k" TargetMode="External"/><Relationship Id="rId4" Type="http://schemas.openxmlformats.org/officeDocument/2006/relationships/hyperlink" Target="https://www.youtube.com/watch?v=MIAdRiW8XU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73F69-68AA-4F02-5194-D4C263073AC0}"/>
            </a:ext>
          </a:extLst>
        </p:cNvPr>
        <p:cNvGrpSpPr/>
        <p:nvPr/>
      </p:nvGrpSpPr>
      <p:grpSpPr>
        <a:xfrm>
          <a:off x="0" y="0"/>
          <a:ext cx="0" cy="0"/>
          <a:chOff x="0" y="0"/>
          <a:chExt cx="0" cy="0"/>
        </a:xfrm>
      </p:grpSpPr>
      <p:pic>
        <p:nvPicPr>
          <p:cNvPr id="7" name="Kuva 6">
            <a:extLst>
              <a:ext uri="{FF2B5EF4-FFF2-40B4-BE49-F238E27FC236}">
                <a16:creationId xmlns:a16="http://schemas.microsoft.com/office/drawing/2014/main" id="{71329E64-5D2A-A302-57E9-F67F0D18F001}"/>
              </a:ext>
            </a:extLst>
          </p:cNvPr>
          <p:cNvPicPr>
            <a:picLocks noChangeAspect="1"/>
          </p:cNvPicPr>
          <p:nvPr/>
        </p:nvPicPr>
        <p:blipFill>
          <a:blip r:embed="rId2"/>
          <a:stretch>
            <a:fillRect/>
          </a:stretch>
        </p:blipFill>
        <p:spPr>
          <a:xfrm>
            <a:off x="20486" y="0"/>
            <a:ext cx="1503847" cy="1905326"/>
          </a:xfrm>
          <a:prstGeom prst="rect">
            <a:avLst/>
          </a:prstGeom>
        </p:spPr>
      </p:pic>
      <p:pic>
        <p:nvPicPr>
          <p:cNvPr id="5" name="Kuva 4">
            <a:extLst>
              <a:ext uri="{FF2B5EF4-FFF2-40B4-BE49-F238E27FC236}">
                <a16:creationId xmlns:a16="http://schemas.microsoft.com/office/drawing/2014/main" id="{9B4B981E-C5A6-C850-046E-4A69C7CC10D1}"/>
              </a:ext>
            </a:extLst>
          </p:cNvPr>
          <p:cNvPicPr>
            <a:picLocks noChangeAspect="1"/>
          </p:cNvPicPr>
          <p:nvPr/>
        </p:nvPicPr>
        <p:blipFill>
          <a:blip r:embed="rId3"/>
          <a:stretch>
            <a:fillRect/>
          </a:stretch>
        </p:blipFill>
        <p:spPr>
          <a:xfrm>
            <a:off x="20486" y="1580794"/>
            <a:ext cx="12171514" cy="5277206"/>
          </a:xfrm>
          <a:prstGeom prst="rect">
            <a:avLst/>
          </a:prstGeom>
        </p:spPr>
      </p:pic>
      <p:sp>
        <p:nvSpPr>
          <p:cNvPr id="2" name="Title 1">
            <a:extLst>
              <a:ext uri="{FF2B5EF4-FFF2-40B4-BE49-F238E27FC236}">
                <a16:creationId xmlns:a16="http://schemas.microsoft.com/office/drawing/2014/main" id="{DE9A12D0-C135-ECA6-DE20-4DDAE9863536}"/>
              </a:ext>
            </a:extLst>
          </p:cNvPr>
          <p:cNvSpPr txBox="1">
            <a:spLocks/>
          </p:cNvSpPr>
          <p:nvPr/>
        </p:nvSpPr>
        <p:spPr>
          <a:xfrm>
            <a:off x="134902" y="264152"/>
            <a:ext cx="7954393" cy="23876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rgbClr val="1E1E1E"/>
              </a:solidFill>
              <a:effectLst/>
              <a:uLnTx/>
              <a:uFillTx/>
              <a:latin typeface="Calibri Light"/>
              <a:ea typeface="+mj-ea"/>
              <a:cs typeface="Calibri"/>
            </a:endParaRPr>
          </a:p>
        </p:txBody>
      </p:sp>
      <p:sp>
        <p:nvSpPr>
          <p:cNvPr id="3" name="Subtitle 2">
            <a:extLst>
              <a:ext uri="{FF2B5EF4-FFF2-40B4-BE49-F238E27FC236}">
                <a16:creationId xmlns:a16="http://schemas.microsoft.com/office/drawing/2014/main" id="{9B479147-7483-B170-392B-06F4972F0C4B}"/>
              </a:ext>
            </a:extLst>
          </p:cNvPr>
          <p:cNvSpPr txBox="1">
            <a:spLocks/>
          </p:cNvSpPr>
          <p:nvPr/>
        </p:nvSpPr>
        <p:spPr>
          <a:xfrm>
            <a:off x="1116804" y="679785"/>
            <a:ext cx="10690498" cy="15563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200">
                <a:solidFill>
                  <a:srgbClr val="000000"/>
                </a:solidFill>
                <a:effectLst/>
                <a:latin typeface="+mj-lt"/>
                <a:ea typeface="Calibri" panose="020F0502020204030204" pitchFamily="34" charset="0"/>
              </a:rPr>
              <a:t>Vanda och Kervo välfärdsområdets </a:t>
            </a:r>
            <a:r>
              <a:rPr lang="fi-FI" sz="3200" kern="100">
                <a:effectLst/>
                <a:latin typeface="+mj-lt"/>
                <a:ea typeface="Calibri" panose="020F0502020204030204" pitchFamily="34" charset="0"/>
                <a:cs typeface="Times New Roman" panose="02020603050405020304" pitchFamily="18" charset="0"/>
              </a:rPr>
              <a:t>regionala plan för elevhälsan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3200" b="0" i="0" u="none" strike="noStrike" kern="1200" cap="none" spc="0" normalizeH="0" baseline="0" noProof="0">
              <a:ln>
                <a:noFill/>
              </a:ln>
              <a:solidFill>
                <a:srgbClr val="1E1E1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7517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B10D76D-4194-BBB0-B6E5-3C41F60BEB8A}"/>
              </a:ext>
            </a:extLst>
          </p:cNvPr>
          <p:cNvPicPr>
            <a:picLocks noChangeAspect="1"/>
          </p:cNvPicPr>
          <p:nvPr/>
        </p:nvPicPr>
        <p:blipFill>
          <a:blip r:embed="rId2"/>
          <a:stretch>
            <a:fillRect/>
          </a:stretch>
        </p:blipFill>
        <p:spPr>
          <a:xfrm>
            <a:off x="2" y="0"/>
            <a:ext cx="12191999" cy="6858000"/>
          </a:xfrm>
          <a:prstGeom prst="rect">
            <a:avLst/>
          </a:prstGeom>
        </p:spPr>
      </p:pic>
      <p:sp>
        <p:nvSpPr>
          <p:cNvPr id="6" name="Tekstiruutu 5">
            <a:extLst>
              <a:ext uri="{FF2B5EF4-FFF2-40B4-BE49-F238E27FC236}">
                <a16:creationId xmlns:a16="http://schemas.microsoft.com/office/drawing/2014/main" id="{F47E8B88-C8EB-A47F-76AC-2B13064D45E2}"/>
              </a:ext>
            </a:extLst>
          </p:cNvPr>
          <p:cNvSpPr txBox="1"/>
          <p:nvPr/>
        </p:nvSpPr>
        <p:spPr>
          <a:xfrm>
            <a:off x="96261" y="688157"/>
            <a:ext cx="7662822" cy="4816703"/>
          </a:xfrm>
          <a:prstGeom prst="rect">
            <a:avLst/>
          </a:prstGeom>
          <a:solidFill>
            <a:schemeClr val="tx1"/>
          </a:solidFill>
        </p:spPr>
        <p:txBody>
          <a:bodyPr wrap="square" lIns="91440" tIns="45720" rIns="91440" bIns="45720" anchor="t">
            <a:spAutoFit/>
          </a:bodyPr>
          <a:lstStyle/>
          <a:p>
            <a:pPr>
              <a:spcBef>
                <a:spcPts val="600"/>
              </a:spcBef>
            </a:pPr>
            <a:r>
              <a:rPr kumimoji="0" lang="fi-FI" sz="1600" b="0" i="0" u="none" strike="noStrike" kern="1200" cap="none" spc="0" normalizeH="0" baseline="0" noProof="0">
                <a:ln>
                  <a:noFill/>
                </a:ln>
                <a:solidFill>
                  <a:srgbClr val="E6007E"/>
                </a:solidFill>
                <a:effectLst/>
                <a:uLnTx/>
                <a:uFillTx/>
                <a:latin typeface="Calibri Light" panose="020F0302020204030204"/>
                <a:ea typeface="+mn-ea"/>
                <a:cs typeface="+mn-cs"/>
                <a:hlinkClick r:id="rId3">
                  <a:extLst>
                    <a:ext uri="{A12FA001-AC4F-418D-AE19-62706E023703}">
                      <ahyp:hlinkClr xmlns:ahyp="http://schemas.microsoft.com/office/drawing/2018/hyperlinkcolor" val="tx"/>
                    </a:ext>
                  </a:extLst>
                </a:hlinkClick>
              </a:rPr>
              <a:t>Oppilas- ja </a:t>
            </a:r>
            <a:r>
              <a:rPr kumimoji="0" lang="fi-FI" sz="1600" b="0" i="0" u="none" strike="noStrike" kern="1200" cap="none" spc="0" normalizeH="0" baseline="0" noProof="0">
                <a:ln>
                  <a:noFill/>
                </a:ln>
                <a:solidFill>
                  <a:schemeClr val="accent4"/>
                </a:solidFill>
                <a:effectLst/>
                <a:uLnTx/>
                <a:uFillTx/>
                <a:latin typeface="Calibri Light" panose="020F0302020204030204"/>
                <a:ea typeface="+mn-ea"/>
                <a:cs typeface="+mn-cs"/>
                <a:hlinkClick r:id="rId3">
                  <a:extLst>
                    <a:ext uri="{A12FA001-AC4F-418D-AE19-62706E023703}">
                      <ahyp:hlinkClr xmlns:ahyp="http://schemas.microsoft.com/office/drawing/2018/hyperlinkcolor" val="tx"/>
                    </a:ext>
                  </a:extLst>
                </a:hlinkClick>
              </a:rPr>
              <a:t>opiskelijahuoltolaki</a:t>
            </a:r>
            <a:r>
              <a:rPr kumimoji="0" lang="fi-FI" sz="1600" b="0" i="0" u="none" strike="noStrike" kern="1200" cap="none" spc="0" normalizeH="0" baseline="0" noProof="0">
                <a:ln>
                  <a:noFill/>
                </a:ln>
                <a:solidFill>
                  <a:schemeClr val="accent4"/>
                </a:solidFill>
                <a:effectLst/>
                <a:uLnTx/>
                <a:uFillTx/>
                <a:latin typeface="Calibri Light" panose="020F0302020204030204"/>
                <a:ea typeface="+mn-ea"/>
                <a:cs typeface="+mn-cs"/>
              </a:rPr>
              <a:t> </a:t>
            </a:r>
            <a:r>
              <a:rPr kumimoji="0" lang="fi-FI" sz="1200" b="0" i="0" u="none" strike="noStrike" kern="1200" cap="none" spc="0" normalizeH="0" baseline="0" noProof="0">
                <a:ln>
                  <a:noFill/>
                </a:ln>
                <a:solidFill>
                  <a:schemeClr val="accent4"/>
                </a:solidFill>
                <a:effectLst/>
                <a:uLnTx/>
                <a:uFillTx/>
                <a:latin typeface="Calibri Light" panose="020F0302020204030204"/>
                <a:ea typeface="+mn-ea"/>
                <a:cs typeface="+mn-cs"/>
              </a:rPr>
              <a:t>(</a:t>
            </a:r>
            <a:r>
              <a:rPr lang="fi-FI" sz="1200">
                <a:solidFill>
                  <a:schemeClr val="accent4"/>
                </a:solidFill>
                <a:effectLst/>
                <a:latin typeface="Calibri Light" panose="020F0302020204030204" pitchFamily="34" charset="0"/>
                <a:ea typeface="Calibri" panose="020F0502020204030204" pitchFamily="34" charset="0"/>
              </a:rPr>
              <a:t>Lag </a:t>
            </a:r>
            <a:r>
              <a:rPr lang="fi-FI" sz="1200">
                <a:solidFill>
                  <a:srgbClr val="000000"/>
                </a:solidFill>
                <a:effectLst/>
                <a:latin typeface="Calibri Light" panose="020F0302020204030204" pitchFamily="34" charset="0"/>
                <a:ea typeface="Calibri" panose="020F0502020204030204" pitchFamily="34" charset="0"/>
              </a:rPr>
              <a:t>om elev- och studerandevård) </a:t>
            </a:r>
            <a:endParaRPr kumimoji="0" lang="fi-FI" sz="1200" b="0" i="0" u="none" strike="noStrike" kern="1200" cap="none" spc="0" normalizeH="0" baseline="0" noProof="0">
              <a:ln>
                <a:noFill/>
              </a:ln>
              <a:solidFill>
                <a:srgbClr val="FFFFFF"/>
              </a:solidFill>
              <a:effectLst/>
              <a:uLnTx/>
              <a:uFillTx/>
              <a:latin typeface="Calibri Light" panose="020F0302020204030204"/>
              <a:ea typeface="+mn-ea"/>
              <a:cs typeface="+mn-cs"/>
            </a:endParaRPr>
          </a:p>
          <a:p>
            <a:pPr lvl="1">
              <a:spcBef>
                <a:spcPts val="600"/>
              </a:spcBef>
            </a:pPr>
            <a:r>
              <a:rPr kumimoji="0" lang="fi-FI" sz="1600" b="0" i="0" u="none" strike="noStrike" kern="1200" cap="none" spc="0" normalizeH="0" baseline="0" noProof="0">
                <a:ln>
                  <a:noFill/>
                </a:ln>
                <a:solidFill>
                  <a:srgbClr val="E6007E"/>
                </a:solidFill>
                <a:effectLst/>
                <a:uLnTx/>
                <a:uFillTx/>
                <a:latin typeface="Calibri Light" panose="020F0302020204030204"/>
                <a:ea typeface="Verdana"/>
                <a:cs typeface="+mn-cs"/>
                <a:hlinkClick r:id="rId4">
                  <a:extLst>
                    <a:ext uri="{A12FA001-AC4F-418D-AE19-62706E023703}">
                      <ahyp:hlinkClr xmlns:ahyp="http://schemas.microsoft.com/office/drawing/2018/hyperlinkcolor" val="tx"/>
                    </a:ext>
                  </a:extLst>
                </a:hlinkClick>
              </a:rPr>
              <a:t>Alueellinen </a:t>
            </a: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hlinkClick r:id="rId4">
                  <a:extLst>
                    <a:ext uri="{A12FA001-AC4F-418D-AE19-62706E023703}">
                      <ahyp:hlinkClr xmlns:ahyp="http://schemas.microsoft.com/office/drawing/2018/hyperlinkcolor" val="tx"/>
                    </a:ext>
                  </a:extLst>
                </a:hlinkClick>
              </a:rPr>
              <a:t>opiskeluhuoltosuunnitelma</a:t>
            </a: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rPr>
              <a:t> </a:t>
            </a:r>
            <a:r>
              <a:rPr kumimoji="0" lang="fi-FI" sz="1200" b="0" i="0" u="none" strike="noStrike" kern="1200" cap="none" spc="0" normalizeH="0" baseline="0" noProof="0">
                <a:ln>
                  <a:noFill/>
                </a:ln>
                <a:solidFill>
                  <a:schemeClr val="accent4"/>
                </a:solidFill>
                <a:effectLst/>
                <a:uLnTx/>
                <a:uFillTx/>
                <a:latin typeface="Calibri Light" panose="020F0302020204030204"/>
                <a:ea typeface="Verdana"/>
                <a:cs typeface="+mn-cs"/>
              </a:rPr>
              <a:t>(</a:t>
            </a:r>
            <a:r>
              <a:rPr lang="fi-FI" sz="1200">
                <a:solidFill>
                  <a:schemeClr val="accent4"/>
                </a:solidFill>
                <a:effectLst/>
                <a:latin typeface="Calibri Light" panose="020F0302020204030204" pitchFamily="34" charset="0"/>
                <a:ea typeface="Calibri" panose="020F0502020204030204" pitchFamily="34" charset="0"/>
              </a:rPr>
              <a:t>Regional elevhälsoplan)</a:t>
            </a:r>
            <a:endParaRPr kumimoji="0" lang="fi-FI" sz="1200" b="0" i="0" u="none" strike="noStrike" kern="1200" cap="none" spc="0" normalizeH="0" baseline="0" noProof="0">
              <a:ln>
                <a:noFill/>
              </a:ln>
              <a:solidFill>
                <a:schemeClr val="accent4"/>
              </a:solidFill>
              <a:effectLst/>
              <a:uLnTx/>
              <a:uFillTx/>
              <a:latin typeface="Calibri Light" panose="020F0302020204030204"/>
              <a:ea typeface="Verdana"/>
              <a:cs typeface="+mn-cs"/>
            </a:endParaRPr>
          </a:p>
          <a:p>
            <a:pPr lvl="1">
              <a:spcBef>
                <a:spcPts val="600"/>
              </a:spcBef>
            </a:pP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hlinkClick r:id="rId5">
                  <a:extLst>
                    <a:ext uri="{A12FA001-AC4F-418D-AE19-62706E023703}">
                      <ahyp:hlinkClr xmlns:ahyp="http://schemas.microsoft.com/office/drawing/2018/hyperlinkcolor" val="tx"/>
                    </a:ext>
                  </a:extLst>
                </a:hlinkClick>
              </a:rPr>
              <a:t>Alueellinen opiskeluhuollon yhteistyöryhmä </a:t>
            </a:r>
            <a:r>
              <a:rPr kumimoji="0" lang="fi-FI" sz="1200" b="0" i="0" u="none" strike="noStrike" kern="1200" cap="none" spc="0" normalizeH="0" baseline="0" noProof="0">
                <a:ln>
                  <a:noFill/>
                </a:ln>
                <a:solidFill>
                  <a:schemeClr val="accent4"/>
                </a:solidFill>
                <a:effectLst/>
                <a:uLnTx/>
                <a:uFillTx/>
                <a:latin typeface="Calibri Light" panose="020F0302020204030204"/>
                <a:ea typeface="Verdana"/>
                <a:cs typeface="+mn-cs"/>
              </a:rPr>
              <a:t>(</a:t>
            </a:r>
            <a:r>
              <a:rPr lang="fi-FI" sz="1200">
                <a:solidFill>
                  <a:srgbClr val="000000"/>
                </a:solidFill>
                <a:effectLst/>
                <a:latin typeface="Calibri Light" panose="020F0302020204030204" pitchFamily="34" charset="0"/>
                <a:ea typeface="Calibri" panose="020F0502020204030204" pitchFamily="34" charset="0"/>
              </a:rPr>
              <a:t>Regional samarbetsgrupp för studerandevården)</a:t>
            </a:r>
            <a:endParaRPr kumimoji="0" lang="fi-FI" sz="1200" b="0" i="0" u="none" strike="noStrike" kern="1200" cap="none" spc="0" normalizeH="0" baseline="0" noProof="0">
              <a:ln>
                <a:noFill/>
              </a:ln>
              <a:solidFill>
                <a:schemeClr val="accent4"/>
              </a:solidFill>
              <a:effectLst/>
              <a:uLnTx/>
              <a:uFillTx/>
              <a:latin typeface="Calibri Light" panose="020F0302020204030204"/>
              <a:ea typeface="Verdana"/>
              <a:cs typeface="+mn-cs"/>
            </a:endParaRPr>
          </a:p>
          <a:p>
            <a:pPr lvl="1">
              <a:spcBef>
                <a:spcPts val="600"/>
              </a:spcBef>
            </a:pP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hlinkClick r:id="rId6">
                  <a:extLst>
                    <a:ext uri="{A12FA001-AC4F-418D-AE19-62706E023703}">
                      <ahyp:hlinkClr xmlns:ahyp="http://schemas.microsoft.com/office/drawing/2018/hyperlinkcolor" val="tx"/>
                    </a:ext>
                  </a:extLst>
                </a:hlinkClick>
              </a:rPr>
              <a:t>Opiskeluhuoltopalveluiden saavutettavuus</a:t>
            </a: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rPr>
              <a:t> </a:t>
            </a:r>
            <a:r>
              <a:rPr kumimoji="0" lang="fi-FI" sz="1200" b="0" i="0" u="none" strike="noStrike" kern="1200" cap="none" spc="0" normalizeH="0" baseline="0" noProof="0">
                <a:ln>
                  <a:noFill/>
                </a:ln>
                <a:solidFill>
                  <a:schemeClr val="accent4"/>
                </a:solidFill>
                <a:effectLst/>
                <a:uLnTx/>
                <a:uFillTx/>
                <a:latin typeface="Calibri Light" panose="020F0302020204030204"/>
                <a:ea typeface="Verdana"/>
                <a:cs typeface="+mn-cs"/>
              </a:rPr>
              <a:t>(</a:t>
            </a:r>
            <a:r>
              <a:rPr lang="fi-FI" sz="1200">
                <a:solidFill>
                  <a:srgbClr val="000000"/>
                </a:solidFill>
                <a:effectLst/>
                <a:latin typeface="Calibri Light" panose="020F0302020204030204" pitchFamily="34" charset="0"/>
                <a:ea typeface="Calibri" panose="020F0502020204030204" pitchFamily="34" charset="0"/>
              </a:rPr>
              <a:t>Tillgänglighet till studerandevårdens tjänster)</a:t>
            </a:r>
            <a:endPar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endParaRPr>
          </a:p>
          <a:p>
            <a:pPr lvl="1">
              <a:spcBef>
                <a:spcPts val="600"/>
              </a:spcBef>
            </a:pP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hlinkClick r:id="rId7">
                  <a:extLst>
                    <a:ext uri="{A12FA001-AC4F-418D-AE19-62706E023703}">
                      <ahyp:hlinkClr xmlns:ahyp="http://schemas.microsoft.com/office/drawing/2018/hyperlinkcolor" val="tx"/>
                    </a:ext>
                  </a:extLst>
                </a:hlinkClick>
              </a:rPr>
              <a:t>Oikeus saada opiskeluhuollon palveluita</a:t>
            </a: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rPr>
              <a:t>  (</a:t>
            </a:r>
            <a:r>
              <a:rPr lang="fi-FI" sz="1200">
                <a:solidFill>
                  <a:srgbClr val="000000"/>
                </a:solidFill>
                <a:effectLst/>
                <a:latin typeface="Calibri Light" panose="020F0302020204030204" pitchFamily="34" charset="0"/>
                <a:ea typeface="Calibri" panose="020F0502020204030204" pitchFamily="34" charset="0"/>
              </a:rPr>
              <a:t>Rätt att få studerandevårdens tjänster)</a:t>
            </a:r>
            <a:endParaRPr kumimoji="0" lang="fi-FI" sz="1200" b="0" i="0" u="none" strike="noStrike" kern="1200" cap="none" spc="0" normalizeH="0" baseline="0" noProof="0">
              <a:ln>
                <a:noFill/>
              </a:ln>
              <a:solidFill>
                <a:schemeClr val="accent4"/>
              </a:solidFill>
              <a:effectLst/>
              <a:uLnTx/>
              <a:uFillTx/>
              <a:latin typeface="Calibri Light" panose="020F0302020204030204"/>
              <a:ea typeface="Verdana"/>
              <a:cs typeface="+mn-cs"/>
            </a:endParaRPr>
          </a:p>
          <a:p>
            <a:pPr lvl="1">
              <a:spcBef>
                <a:spcPts val="600"/>
              </a:spcBef>
            </a:pP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hlinkClick r:id="rId8">
                  <a:extLst>
                    <a:ext uri="{A12FA001-AC4F-418D-AE19-62706E023703}">
                      <ahyp:hlinkClr xmlns:ahyp="http://schemas.microsoft.com/office/drawing/2018/hyperlinkcolor" val="tx"/>
                    </a:ext>
                  </a:extLst>
                </a:hlinkClick>
              </a:rPr>
              <a:t>Yhteydenotto opiskeluhuoltopalvelujen saamiseksi</a:t>
            </a: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rPr>
              <a:t> (</a:t>
            </a:r>
            <a:r>
              <a:rPr lang="fi-FI" sz="1200">
                <a:solidFill>
                  <a:srgbClr val="000000"/>
                </a:solidFill>
                <a:effectLst/>
                <a:latin typeface="Calibri Light" panose="020F0302020204030204" pitchFamily="34" charset="0"/>
                <a:ea typeface="Calibri" panose="020F0502020204030204" pitchFamily="34" charset="0"/>
              </a:rPr>
              <a:t>Kontakt för att få studerandevårdens tjänster)</a:t>
            </a:r>
            <a:endPar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endParaRPr>
          </a:p>
          <a:p>
            <a:pPr lvl="1">
              <a:spcBef>
                <a:spcPts val="600"/>
              </a:spcBef>
            </a:pP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hlinkClick r:id="rId9">
                  <a:extLst>
                    <a:ext uri="{A12FA001-AC4F-418D-AE19-62706E023703}">
                      <ahyp:hlinkClr xmlns:ahyp="http://schemas.microsoft.com/office/drawing/2018/hyperlinkcolor" val="tx"/>
                    </a:ext>
                  </a:extLst>
                </a:hlinkClick>
              </a:rPr>
              <a:t>Henkilöstömitoitus</a:t>
            </a: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rPr>
              <a:t> (</a:t>
            </a:r>
            <a:r>
              <a:rPr lang="fi-FI" sz="1200">
                <a:solidFill>
                  <a:srgbClr val="000000"/>
                </a:solidFill>
                <a:effectLst/>
                <a:latin typeface="Calibri Light" panose="020F0302020204030204" pitchFamily="34" charset="0"/>
                <a:ea typeface="Calibri" panose="020F0502020204030204" pitchFamily="34" charset="0"/>
              </a:rPr>
              <a:t>Personaldimensionering)</a:t>
            </a:r>
            <a:endParaRPr lang="fi-FI" sz="1600">
              <a:solidFill>
                <a:schemeClr val="accent4"/>
              </a:solidFill>
              <a:latin typeface="Calibri Light" panose="020F0302020204030204"/>
              <a:ea typeface="Verdana"/>
            </a:endParaRPr>
          </a:p>
          <a:p>
            <a:pPr lvl="1">
              <a:spcBef>
                <a:spcPts val="600"/>
              </a:spcBef>
            </a:pP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hlinkClick r:id="rId6">
                  <a:extLst>
                    <a:ext uri="{A12FA001-AC4F-418D-AE19-62706E023703}">
                      <ahyp:hlinkClr xmlns:ahyp="http://schemas.microsoft.com/office/drawing/2018/hyperlinkcolor" val="tx"/>
                    </a:ext>
                  </a:extLst>
                </a:hlinkClick>
              </a:rPr>
              <a:t>Hyvinvointialueen järjestämisvastuu</a:t>
            </a:r>
            <a:r>
              <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rPr>
              <a:t> (</a:t>
            </a:r>
            <a:r>
              <a:rPr lang="fi-FI" sz="1200">
                <a:solidFill>
                  <a:srgbClr val="000000"/>
                </a:solidFill>
                <a:effectLst/>
                <a:latin typeface="Calibri Light" panose="020F0302020204030204" pitchFamily="34" charset="0"/>
                <a:ea typeface="Calibri" panose="020F0502020204030204" pitchFamily="34" charset="0"/>
              </a:rPr>
              <a:t>Välfärdsområdets ordnandeansvar)</a:t>
            </a:r>
            <a:endParaRPr lang="fi-FI" sz="1200">
              <a:solidFill>
                <a:srgbClr val="000000"/>
              </a:solidFill>
              <a:effectLst/>
              <a:latin typeface="Calibri" panose="020F0502020204030204" pitchFamily="34" charset="0"/>
              <a:ea typeface="Calibri" panose="020F0502020204030204" pitchFamily="34" charset="0"/>
            </a:endParaRPr>
          </a:p>
          <a:p>
            <a:pPr lvl="1">
              <a:spcBef>
                <a:spcPts val="600"/>
              </a:spcBef>
            </a:pPr>
            <a:endParaRPr kumimoji="0" lang="fi-FI" sz="1600" b="0" i="0" u="none" strike="noStrike" kern="1200" cap="none" spc="0" normalizeH="0" baseline="0" noProof="0">
              <a:ln>
                <a:noFill/>
              </a:ln>
              <a:solidFill>
                <a:schemeClr val="accent4"/>
              </a:solidFill>
              <a:effectLst/>
              <a:uLnTx/>
              <a:uFillTx/>
              <a:latin typeface="Calibri Light" panose="020F0302020204030204"/>
              <a:ea typeface="Verdan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1E1E1E"/>
                </a:solidFill>
                <a:effectLst/>
                <a:uLnTx/>
                <a:uFillTx/>
                <a:latin typeface="Calibri Light"/>
                <a:ea typeface="+mn-ea"/>
                <a:cs typeface="Calibri Light"/>
              </a:rPr>
              <a:t>Yleisesti opiskeluhuollosta: </a:t>
            </a:r>
            <a:r>
              <a:rPr kumimoji="0" lang="fi-FI" sz="1600" b="0" i="0" u="none" strike="noStrike" kern="1200" cap="none" spc="0" normalizeH="0" baseline="0" noProof="0">
                <a:ln>
                  <a:noFill/>
                </a:ln>
                <a:solidFill>
                  <a:srgbClr val="1E1E1E"/>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Opiskeluhuolto – </a:t>
            </a:r>
            <a:r>
              <a:rPr kumimoji="0" lang="fi-FI" sz="1600" b="0" i="0" u="none" strike="noStrike" kern="1200" cap="none" spc="0" normalizeH="0" baseline="0" noProof="0">
                <a:ln>
                  <a:noFill/>
                </a:ln>
                <a:solidFill>
                  <a:schemeClr val="accent4"/>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THL</a:t>
            </a:r>
            <a:r>
              <a:rPr kumimoji="0" lang="fi-FI" sz="1600" b="0" i="0" u="none" strike="noStrike" kern="1200" cap="none" spc="0" normalizeH="0" baseline="0" noProof="0">
                <a:ln>
                  <a:noFill/>
                </a:ln>
                <a:solidFill>
                  <a:schemeClr val="accent4"/>
                </a:solidFill>
                <a:effectLst/>
                <a:uLnTx/>
                <a:uFillTx/>
                <a:latin typeface="Calibri" panose="020F0502020204030204"/>
                <a:ea typeface="+mn-ea"/>
                <a:cs typeface="+mn-cs"/>
              </a:rPr>
              <a:t> </a:t>
            </a:r>
            <a:r>
              <a:rPr kumimoji="0" lang="fi-FI" sz="1200" b="0" i="0" u="none" strike="noStrike" kern="1200" cap="none" spc="0" normalizeH="0" baseline="0" noProof="0">
                <a:ln>
                  <a:noFill/>
                </a:ln>
                <a:solidFill>
                  <a:schemeClr val="accent4"/>
                </a:solidFill>
                <a:effectLst/>
                <a:uLnTx/>
                <a:uFillTx/>
                <a:latin typeface="Calibri" panose="020F0502020204030204"/>
                <a:ea typeface="+mn-ea"/>
                <a:cs typeface="+mn-cs"/>
              </a:rPr>
              <a:t>(</a:t>
            </a:r>
            <a:r>
              <a:rPr lang="fi-FI" sz="1200">
                <a:solidFill>
                  <a:schemeClr val="accent4"/>
                </a:solidFill>
                <a:effectLst/>
                <a:latin typeface="Calibri Light" panose="020F0302020204030204" pitchFamily="34" charset="0"/>
                <a:ea typeface="Calibri" panose="020F0502020204030204" pitchFamily="34" charset="0"/>
              </a:rPr>
              <a:t>Allmänt om studerandevården)</a:t>
            </a:r>
            <a:endParaRPr kumimoji="0" lang="fi-FI" sz="1200" b="0" i="0" u="none" strike="noStrike" kern="1200" cap="none" spc="0" normalizeH="0" baseline="0" noProof="0">
              <a:ln>
                <a:noFill/>
              </a:ln>
              <a:solidFill>
                <a:schemeClr val="accent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1E1E1E"/>
                </a:solidFill>
                <a:effectLst/>
                <a:uLnTx/>
                <a:uFillTx/>
                <a:latin typeface="Calibri Light"/>
                <a:ea typeface="+mn-ea"/>
                <a:cs typeface="Calibri Light"/>
              </a:rPr>
              <a:t>Opiskeluhuollon palvelut Vakehyva: </a:t>
            </a:r>
            <a:r>
              <a:rPr kumimoji="0" lang="fi-FI" sz="1600" b="0" i="0" u="none" strike="noStrike" kern="1200" cap="none" spc="0" normalizeH="0" baseline="0" noProof="0">
                <a:ln>
                  <a:noFill/>
                </a:ln>
                <a:solidFill>
                  <a:srgbClr val="1E1E1E"/>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Opiskeluhuolto | Vantaan ja Keravan hyvinvointialue (vakehyva.fi)</a:t>
            </a:r>
            <a:r>
              <a:rPr kumimoji="0" lang="fi-FI" sz="1600" b="0" i="0" u="none" strike="noStrike" kern="1200" cap="none" spc="0" normalizeH="0" baseline="0" noProof="0">
                <a:ln>
                  <a:noFill/>
                </a:ln>
                <a:solidFill>
                  <a:srgbClr val="1E1E1E"/>
                </a:solidFill>
                <a:effectLst/>
                <a:uLnTx/>
                <a:uFillTx/>
                <a:latin typeface="Calibri" panose="020F0502020204030204"/>
                <a:ea typeface="+mn-ea"/>
                <a:cs typeface="+mn-cs"/>
              </a:rPr>
              <a:t> </a:t>
            </a:r>
            <a:r>
              <a:rPr kumimoji="0" lang="fi-FI" sz="1200" b="0" i="0" u="none" strike="noStrike" kern="1200" cap="none" spc="0" normalizeH="0" baseline="0" noProof="0">
                <a:ln>
                  <a:noFill/>
                </a:ln>
                <a:solidFill>
                  <a:srgbClr val="1E1E1E"/>
                </a:solidFill>
                <a:effectLst/>
                <a:uLnTx/>
                <a:uFillTx/>
                <a:latin typeface="Calibri" panose="020F0502020204030204"/>
                <a:ea typeface="+mn-ea"/>
                <a:cs typeface="+mn-cs"/>
              </a:rPr>
              <a:t>(</a:t>
            </a:r>
            <a:r>
              <a:rPr lang="fi-FI" sz="1200">
                <a:solidFill>
                  <a:schemeClr val="accent4"/>
                </a:solidFill>
                <a:effectLst/>
                <a:latin typeface="Calibri Light" panose="020F0302020204030204" pitchFamily="34" charset="0"/>
                <a:ea typeface="Calibri" panose="020F0502020204030204" pitchFamily="34" charset="0"/>
              </a:rPr>
              <a:t>Studerandevårdens tjänster Vakehyva)</a:t>
            </a:r>
            <a:endParaRPr kumimoji="0" lang="fi-FI" sz="1200" b="0" i="0" u="none" strike="noStrike" kern="1200" cap="none" spc="0" normalizeH="0" baseline="0" noProof="0">
              <a:ln>
                <a:noFill/>
              </a:ln>
              <a:solidFill>
                <a:schemeClr val="accent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1E1E1E"/>
                </a:solidFill>
                <a:effectLst/>
                <a:uLnTx/>
                <a:uFillTx/>
                <a:latin typeface="Calibri Light"/>
                <a:ea typeface="+mn-ea"/>
                <a:cs typeface="Calibri Light"/>
              </a:rPr>
              <a:t>Laki sosiaali-ja terveydenhuollon järjestämisestä: </a:t>
            </a:r>
            <a:r>
              <a:rPr kumimoji="0" lang="fi-FI" sz="1600" b="0" i="0" u="none" strike="noStrike" kern="1200" cap="none" spc="0" normalizeH="0" baseline="0" noProof="0">
                <a:ln>
                  <a:noFill/>
                </a:ln>
                <a:solidFill>
                  <a:srgbClr val="1E1E1E"/>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Laki sosiaali- ja terveydenhuollon… 612/2021 - Säädökset alkuperäisinä - FINLEX ®</a:t>
            </a:r>
            <a:r>
              <a:rPr kumimoji="0" lang="fi-FI" sz="1600" b="0" i="0" u="none" strike="noStrike" kern="1200" cap="none" spc="0" normalizeH="0" baseline="0" noProof="0">
                <a:ln>
                  <a:noFill/>
                </a:ln>
                <a:solidFill>
                  <a:srgbClr val="1E1E1E"/>
                </a:solidFill>
                <a:effectLst/>
                <a:uLnTx/>
                <a:uFillTx/>
                <a:latin typeface="Calibri" panose="020F0502020204030204"/>
                <a:ea typeface="+mn-ea"/>
                <a:cs typeface="+mn-cs"/>
              </a:rPr>
              <a:t> </a:t>
            </a:r>
            <a:r>
              <a:rPr kumimoji="0" lang="fi-FI" sz="1200" b="0" i="0" u="none" strike="noStrike" kern="1200" cap="none" spc="0" normalizeH="0" baseline="0" noProof="0">
                <a:ln>
                  <a:noFill/>
                </a:ln>
                <a:solidFill>
                  <a:srgbClr val="1E1E1E"/>
                </a:solidFill>
                <a:effectLst/>
                <a:uLnTx/>
                <a:uFillTx/>
                <a:latin typeface="Calibri" panose="020F0502020204030204"/>
                <a:ea typeface="+mn-ea"/>
                <a:cs typeface="+mn-cs"/>
              </a:rPr>
              <a:t>(</a:t>
            </a:r>
            <a:r>
              <a:rPr lang="fi-FI" sz="1200">
                <a:solidFill>
                  <a:schemeClr val="accent4"/>
                </a:solidFill>
                <a:effectLst/>
                <a:latin typeface="Calibri Light" panose="020F0302020204030204" pitchFamily="34" charset="0"/>
                <a:ea typeface="Calibri" panose="020F0502020204030204" pitchFamily="34" charset="0"/>
              </a:rPr>
              <a:t>Lagen om ordnande av social- och hälsovård)</a:t>
            </a:r>
            <a:endParaRPr kumimoji="0" lang="fi-FI" sz="1200" b="0" i="0" u="none" strike="noStrike" kern="1200" cap="none" spc="0" normalizeH="0" baseline="0" noProof="0">
              <a:ln>
                <a:noFill/>
              </a:ln>
              <a:solidFill>
                <a:schemeClr val="accent4"/>
              </a:solidFill>
              <a:effectLst/>
              <a:uLnTx/>
              <a:uFillTx/>
              <a:latin typeface="Calibri Light"/>
              <a:ea typeface="+mn-ea"/>
              <a:cs typeface="Calibri 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100" b="0" i="0" u="none" strike="noStrike" kern="1200" cap="none" spc="0" normalizeH="0" baseline="0" noProof="0">
              <a:ln>
                <a:noFill/>
              </a:ln>
              <a:solidFill>
                <a:srgbClr val="FFFFFF"/>
              </a:solidFill>
              <a:effectLst/>
              <a:uLnTx/>
              <a:uFillTx/>
              <a:latin typeface="Calibri Light"/>
              <a:ea typeface="+mn-ea"/>
              <a:cs typeface="Calibri Light"/>
            </a:endParaRPr>
          </a:p>
        </p:txBody>
      </p:sp>
      <p:sp>
        <p:nvSpPr>
          <p:cNvPr id="9" name="Otsikko 1">
            <a:extLst>
              <a:ext uri="{FF2B5EF4-FFF2-40B4-BE49-F238E27FC236}">
                <a16:creationId xmlns:a16="http://schemas.microsoft.com/office/drawing/2014/main" id="{ADF3D670-A35C-A4DE-8ADA-D4A80F60A2D2}"/>
              </a:ext>
            </a:extLst>
          </p:cNvPr>
          <p:cNvSpPr>
            <a:spLocks noGrp="1"/>
          </p:cNvSpPr>
          <p:nvPr>
            <p:ph type="title"/>
          </p:nvPr>
        </p:nvSpPr>
        <p:spPr>
          <a:xfrm>
            <a:off x="96261" y="195308"/>
            <a:ext cx="9273982" cy="593387"/>
          </a:xfrm>
        </p:spPr>
        <p:txBody>
          <a:bodyPr>
            <a:noAutofit/>
          </a:bodyPr>
          <a:lstStyle/>
          <a:p>
            <a:r>
              <a:rPr lang="fi-FI" sz="2000" kern="100">
                <a:effectLst/>
                <a:latin typeface="+mj-lt"/>
                <a:ea typeface="Calibri" panose="020F0502020204030204" pitchFamily="34" charset="0"/>
                <a:cs typeface="Times New Roman" panose="02020603050405020304" pitchFamily="18" charset="0"/>
              </a:rPr>
              <a:t>Regional elevhälsoplan, lagstiftning</a:t>
            </a:r>
            <a:br>
              <a:rPr lang="fi-FI" sz="1800" kern="100">
                <a:effectLst/>
                <a:latin typeface="Calibri" panose="020F0502020204030204" pitchFamily="34" charset="0"/>
                <a:ea typeface="Calibri" panose="020F0502020204030204" pitchFamily="34" charset="0"/>
                <a:cs typeface="Times New Roman" panose="02020603050405020304" pitchFamily="18" charset="0"/>
              </a:rPr>
            </a:br>
            <a:endParaRPr lang="fi-FI" sz="2000">
              <a:latin typeface="Calibri Light"/>
              <a:cs typeface="Calibri"/>
            </a:endParaRPr>
          </a:p>
        </p:txBody>
      </p:sp>
    </p:spTree>
    <p:extLst>
      <p:ext uri="{BB962C8B-B14F-4D97-AF65-F5344CB8AC3E}">
        <p14:creationId xmlns:p14="http://schemas.microsoft.com/office/powerpoint/2010/main" val="262528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1F2CA5-ABF5-E6AF-517F-C5BAACCD572D}"/>
              </a:ext>
            </a:extLst>
          </p:cNvPr>
          <p:cNvSpPr>
            <a:spLocks noGrp="1"/>
          </p:cNvSpPr>
          <p:nvPr>
            <p:ph type="title"/>
          </p:nvPr>
        </p:nvSpPr>
        <p:spPr>
          <a:xfrm>
            <a:off x="97410" y="629380"/>
            <a:ext cx="10260000" cy="112560"/>
          </a:xfrm>
        </p:spPr>
        <p:txBody>
          <a:bodyPr>
            <a:noAutofit/>
          </a:bodyPr>
          <a:lstStyle/>
          <a:p>
            <a:r>
              <a:rPr lang="fi-FI" sz="1800">
                <a:solidFill>
                  <a:srgbClr val="000000"/>
                </a:solidFill>
                <a:effectLst/>
                <a:latin typeface="+mj-lt"/>
                <a:ea typeface="Calibri" panose="020F0502020204030204" pitchFamily="34" charset="0"/>
              </a:rPr>
              <a:t>Tillämpning av lagen om elev- och studerandevård</a:t>
            </a:r>
            <a:br>
              <a:rPr lang="fi-FI" sz="1800">
                <a:solidFill>
                  <a:srgbClr val="000000"/>
                </a:solidFill>
                <a:effectLst/>
                <a:latin typeface="Calibri" panose="020F0502020204030204" pitchFamily="34" charset="0"/>
                <a:ea typeface="Calibri" panose="020F0502020204030204" pitchFamily="34" charset="0"/>
              </a:rPr>
            </a:br>
            <a:endParaRPr lang="fi-FI" sz="2000">
              <a:latin typeface="Calibri Light"/>
              <a:cs typeface="Calibri"/>
            </a:endParaRPr>
          </a:p>
        </p:txBody>
      </p:sp>
      <p:sp>
        <p:nvSpPr>
          <p:cNvPr id="4" name="Tekstiruutu 3">
            <a:extLst>
              <a:ext uri="{FF2B5EF4-FFF2-40B4-BE49-F238E27FC236}">
                <a16:creationId xmlns:a16="http://schemas.microsoft.com/office/drawing/2014/main" id="{DD4E876E-D2C6-8F6B-075D-5A4DD7803E4F}"/>
              </a:ext>
            </a:extLst>
          </p:cNvPr>
          <p:cNvSpPr txBox="1"/>
          <p:nvPr/>
        </p:nvSpPr>
        <p:spPr>
          <a:xfrm>
            <a:off x="280246" y="612757"/>
            <a:ext cx="5354425" cy="5262979"/>
          </a:xfrm>
          <a:prstGeom prst="rect">
            <a:avLst/>
          </a:prstGeom>
          <a:noFill/>
        </p:spPr>
        <p:txBody>
          <a:bodyPr wrap="square" lIns="91440" tIns="45720" rIns="91440" bIns="45720" anchor="t">
            <a:spAutoFit/>
          </a:bodyPr>
          <a:lstStyle/>
          <a:p>
            <a:r>
              <a:rPr lang="fi-FI" sz="1600" u="sng">
                <a:solidFill>
                  <a:srgbClr val="000000"/>
                </a:solidFill>
                <a:effectLst/>
                <a:latin typeface="+mj-lt"/>
                <a:ea typeface="Calibri" panose="020F0502020204030204" pitchFamily="34" charset="0"/>
              </a:rPr>
              <a:t>Lagen tillämpas på:</a:t>
            </a:r>
          </a:p>
          <a:p>
            <a:endParaRPr lang="fi-FI" sz="1600">
              <a:solidFill>
                <a:srgbClr val="000000"/>
              </a:solidFill>
              <a:effectLst/>
              <a:latin typeface="+mj-lt"/>
              <a:ea typeface="Calibri" panose="020F0502020204030204" pitchFamily="34" charset="0"/>
            </a:endParaRPr>
          </a:p>
          <a:p>
            <a:r>
              <a:rPr lang="fi-FI" sz="1600">
                <a:solidFill>
                  <a:srgbClr val="000000"/>
                </a:solidFill>
                <a:effectLst/>
                <a:latin typeface="+mj-lt"/>
                <a:ea typeface="Calibri" panose="020F0502020204030204" pitchFamily="34" charset="0"/>
              </a:rPr>
              <a:t>• förskole-, grundskole- och påbyggnadsundervisningens elever</a:t>
            </a:r>
          </a:p>
          <a:p>
            <a:r>
              <a:rPr lang="fi-FI" sz="1600">
                <a:solidFill>
                  <a:srgbClr val="000000"/>
                </a:solidFill>
                <a:effectLst/>
                <a:latin typeface="+mj-lt"/>
                <a:ea typeface="Calibri" panose="020F0502020204030204" pitchFamily="34" charset="0"/>
              </a:rPr>
              <a:t>• studenter som studerar vid gymnasiet och yrkesinriktad grundexamen (även studerande i lärande i arbetslivet)</a:t>
            </a:r>
          </a:p>
          <a:p>
            <a:r>
              <a:rPr lang="fi-FI" sz="1600">
                <a:solidFill>
                  <a:srgbClr val="000000"/>
                </a:solidFill>
                <a:effectLst/>
                <a:latin typeface="+mj-lt"/>
                <a:ea typeface="Calibri" panose="020F0502020204030204" pitchFamily="34" charset="0"/>
              </a:rPr>
              <a:t>• läropliktiga som studerar på yrkesutbildning </a:t>
            </a:r>
          </a:p>
          <a:p>
            <a:r>
              <a:rPr lang="fi-FI" sz="1600">
                <a:solidFill>
                  <a:srgbClr val="000000"/>
                </a:solidFill>
                <a:effectLst/>
                <a:latin typeface="+mj-lt"/>
                <a:ea typeface="Calibri" panose="020F0502020204030204" pitchFamily="34" charset="0"/>
              </a:rPr>
              <a:t>• elever i undervisning som förbereder för grundläggande utbildning som ordnas för invandrare</a:t>
            </a:r>
          </a:p>
          <a:p>
            <a:r>
              <a:rPr lang="fi-FI" sz="1600">
                <a:solidFill>
                  <a:srgbClr val="000000"/>
                </a:solidFill>
                <a:effectLst/>
                <a:latin typeface="+mj-lt"/>
                <a:ea typeface="Calibri" panose="020F0502020204030204" pitchFamily="34" charset="0"/>
              </a:rPr>
              <a:t>• elever i undervisning som förbereder för gymnasieutbildning som ordnas för invandrare som talar främmande språk</a:t>
            </a:r>
          </a:p>
          <a:p>
            <a:r>
              <a:rPr lang="fi-FI" sz="1600">
                <a:solidFill>
                  <a:srgbClr val="000000"/>
                </a:solidFill>
                <a:effectLst/>
                <a:latin typeface="+mj-lt"/>
                <a:ea typeface="Calibri" panose="020F0502020204030204" pitchFamily="34" charset="0"/>
              </a:rPr>
              <a:t>• studerande vid vuxengymnasium, som studerar den grundläggande utbildningens lärokurs</a:t>
            </a:r>
          </a:p>
          <a:p>
            <a:r>
              <a:rPr lang="fi-FI" sz="1600">
                <a:solidFill>
                  <a:srgbClr val="000000"/>
                </a:solidFill>
                <a:effectLst/>
                <a:latin typeface="+mj-lt"/>
                <a:ea typeface="Calibri" panose="020F0502020204030204" pitchFamily="34" charset="0"/>
              </a:rPr>
              <a:t>• läropliktiga som studerar gymnasiestudier enligt vuxnas läroplan</a:t>
            </a:r>
          </a:p>
          <a:p>
            <a:r>
              <a:rPr lang="fi-FI" sz="1600">
                <a:solidFill>
                  <a:srgbClr val="000000"/>
                </a:solidFill>
                <a:effectLst/>
                <a:latin typeface="+mj-lt"/>
                <a:ea typeface="Calibri" panose="020F0502020204030204" pitchFamily="34" charset="0"/>
              </a:rPr>
              <a:t>• studerande till den utbildning som handleder för examensutbildning (HUX)</a:t>
            </a:r>
          </a:p>
          <a:p>
            <a:r>
              <a:rPr lang="fi-FI" sz="1600">
                <a:solidFill>
                  <a:srgbClr val="000000"/>
                </a:solidFill>
                <a:effectLst/>
                <a:latin typeface="+mj-lt"/>
                <a:ea typeface="Calibri" panose="020F0502020204030204" pitchFamily="34" charset="0"/>
              </a:rPr>
              <a:t>• studerande av utbildning som handleder för arbete och ett självständigt liv (TELMA)</a:t>
            </a:r>
          </a:p>
          <a:p>
            <a:r>
              <a:rPr lang="fi-FI" sz="1600">
                <a:solidFill>
                  <a:srgbClr val="000000"/>
                </a:solidFill>
                <a:effectLst/>
                <a:latin typeface="+mj-lt"/>
                <a:ea typeface="Calibri" panose="020F0502020204030204" pitchFamily="34" charset="0"/>
              </a:rPr>
              <a:t>• studerande med läroplikt vid folkhögskolor (även läropliktiga vuxna invandrare som deltar i integrationsutbildning)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a:ea typeface="+mn-ea"/>
              <a:cs typeface="Calibri Light"/>
            </a:endParaRPr>
          </a:p>
        </p:txBody>
      </p:sp>
      <p:sp>
        <p:nvSpPr>
          <p:cNvPr id="5" name="Tekstiruutu 4">
            <a:extLst>
              <a:ext uri="{FF2B5EF4-FFF2-40B4-BE49-F238E27FC236}">
                <a16:creationId xmlns:a16="http://schemas.microsoft.com/office/drawing/2014/main" id="{239CFD44-9775-5C68-410A-FAE7AD8869EB}"/>
              </a:ext>
            </a:extLst>
          </p:cNvPr>
          <p:cNvSpPr txBox="1"/>
          <p:nvPr/>
        </p:nvSpPr>
        <p:spPr>
          <a:xfrm>
            <a:off x="6526492" y="791851"/>
            <a:ext cx="4644271" cy="4031873"/>
          </a:xfrm>
          <a:prstGeom prst="rect">
            <a:avLst/>
          </a:prstGeom>
          <a:noFill/>
        </p:spPr>
        <p:txBody>
          <a:bodyPr wrap="square" lIns="91440" tIns="45720" rIns="91440" bIns="45720" anchor="t">
            <a:spAutoFit/>
          </a:bodyPr>
          <a:lstStyle/>
          <a:p>
            <a:r>
              <a:rPr lang="fi-FI" sz="1600" u="sng">
                <a:solidFill>
                  <a:srgbClr val="000000"/>
                </a:solidFill>
                <a:effectLst/>
                <a:latin typeface="+mj-lt"/>
                <a:ea typeface="Calibri" panose="020F0502020204030204" pitchFamily="34" charset="0"/>
              </a:rPr>
              <a:t>Lagen tillämpas inte på:</a:t>
            </a:r>
          </a:p>
          <a:p>
            <a:endParaRPr lang="fi-FI" sz="1600">
              <a:solidFill>
                <a:srgbClr val="000000"/>
              </a:solidFill>
              <a:effectLst/>
              <a:latin typeface="+mj-lt"/>
              <a:ea typeface="Calibri" panose="020F0502020204030204" pitchFamily="34" charset="0"/>
            </a:endParaRPr>
          </a:p>
          <a:p>
            <a:r>
              <a:rPr lang="fi-FI" sz="1600">
                <a:solidFill>
                  <a:srgbClr val="000000"/>
                </a:solidFill>
                <a:effectLst/>
                <a:latin typeface="+mj-lt"/>
                <a:ea typeface="Calibri" panose="020F0502020204030204" pitchFamily="34" charset="0"/>
              </a:rPr>
              <a:t>• morgon- och eftermiddagsverksamhet, de som studerar grundläggande utbildningens enskilda ämnen och inte ämnesstuderande vid gymnasiet</a:t>
            </a:r>
          </a:p>
          <a:p>
            <a:r>
              <a:rPr lang="fi-FI" sz="1600">
                <a:solidFill>
                  <a:srgbClr val="000000"/>
                </a:solidFill>
                <a:effectLst/>
                <a:latin typeface="+mj-lt"/>
                <a:ea typeface="Calibri" panose="020F0502020204030204" pitchFamily="34" charset="0"/>
              </a:rPr>
              <a:t>• studerande vid vuxengymnasium, som studerar gymnasiestudier enligt gymnasieutbildningens läroplan för vuxna, (om de inte är läropliktiga)</a:t>
            </a:r>
          </a:p>
          <a:p>
            <a:r>
              <a:rPr lang="fi-FI" sz="1600">
                <a:solidFill>
                  <a:srgbClr val="000000"/>
                </a:solidFill>
                <a:effectLst/>
                <a:latin typeface="+mj-lt"/>
                <a:ea typeface="Calibri" panose="020F0502020204030204" pitchFamily="34" charset="0"/>
              </a:rPr>
              <a:t>• utbildning som förbereder för fristående examen, för studerande i yrkesinriktad tilläggsutbildning och inte för privatelever inom yrkesmässig utbildning</a:t>
            </a:r>
          </a:p>
          <a:p>
            <a:r>
              <a:rPr lang="fi-FI" sz="1600">
                <a:solidFill>
                  <a:srgbClr val="000000"/>
                </a:solidFill>
                <a:effectLst/>
                <a:latin typeface="+mj-lt"/>
                <a:ea typeface="Calibri" panose="020F0502020204030204" pitchFamily="34" charset="0"/>
              </a:rPr>
              <a:t>• de inom läroavtalsutbildning, om den ordnas som förberedande utbildning till fristående examen eller som sådan tilläggsutbildning, som inte leder till examen.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Kuva 2">
            <a:extLst>
              <a:ext uri="{FF2B5EF4-FFF2-40B4-BE49-F238E27FC236}">
                <a16:creationId xmlns:a16="http://schemas.microsoft.com/office/drawing/2014/main" id="{AB509B29-6B53-2B9F-E9CD-89A2258259D6}"/>
              </a:ext>
            </a:extLst>
          </p:cNvPr>
          <p:cNvPicPr>
            <a:picLocks noChangeAspect="1"/>
          </p:cNvPicPr>
          <p:nvPr/>
        </p:nvPicPr>
        <p:blipFill rotWithShape="1">
          <a:blip r:embed="rId2"/>
          <a:srcRect r="24393" b="23553"/>
          <a:stretch/>
        </p:blipFill>
        <p:spPr>
          <a:xfrm>
            <a:off x="10279928" y="4908641"/>
            <a:ext cx="1670996" cy="1776937"/>
          </a:xfrm>
          <a:prstGeom prst="rect">
            <a:avLst/>
          </a:prstGeom>
        </p:spPr>
      </p:pic>
      <p:sp>
        <p:nvSpPr>
          <p:cNvPr id="6" name="Puhekupla: Soikea 5">
            <a:extLst>
              <a:ext uri="{FF2B5EF4-FFF2-40B4-BE49-F238E27FC236}">
                <a16:creationId xmlns:a16="http://schemas.microsoft.com/office/drawing/2014/main" id="{8DE8DFAC-5C05-DA73-654F-CBEE6BF196FA}"/>
              </a:ext>
            </a:extLst>
          </p:cNvPr>
          <p:cNvSpPr/>
          <p:nvPr/>
        </p:nvSpPr>
        <p:spPr>
          <a:xfrm>
            <a:off x="8636232" y="4816952"/>
            <a:ext cx="1982277" cy="1706155"/>
          </a:xfrm>
          <a:prstGeom prst="wedgeEllipseCallout">
            <a:avLst>
              <a:gd name="adj1" fmla="val 59113"/>
              <a:gd name="adj2" fmla="val 10464"/>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i-FI" sz="1100" i="1" kern="100">
                <a:solidFill>
                  <a:schemeClr val="accent4"/>
                </a:solidFill>
                <a:effectLst/>
                <a:latin typeface="+mj-lt"/>
                <a:ea typeface="Calibri" panose="020F0502020204030204" pitchFamily="34" charset="0"/>
                <a:cs typeface="Times New Roman" panose="02020603050405020304" pitchFamily="18" charset="0"/>
              </a:rPr>
              <a:t>En modig och rejäl kompis är modig när hen möter en ny kompis och tar med alla i leken och hjälper andra</a:t>
            </a:r>
            <a:endParaRPr lang="fi-FI" sz="1100" kern="100">
              <a:solidFill>
                <a:schemeClr val="accent4"/>
              </a:solidFill>
              <a:effectLst/>
              <a:latin typeface="+mj-lt"/>
              <a:ea typeface="Calibri" panose="020F0502020204030204" pitchFamily="34" charset="0"/>
              <a:cs typeface="Times New Roman" panose="02020603050405020304" pitchFamily="18" charset="0"/>
            </a:endParaRPr>
          </a:p>
        </p:txBody>
      </p:sp>
      <p:sp>
        <p:nvSpPr>
          <p:cNvPr id="43" name="Suorakulmio 42">
            <a:extLst>
              <a:ext uri="{FF2B5EF4-FFF2-40B4-BE49-F238E27FC236}">
                <a16:creationId xmlns:a16="http://schemas.microsoft.com/office/drawing/2014/main" id="{A1719486-F364-5230-2630-735C6DB85235}"/>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cxnSp>
        <p:nvCxnSpPr>
          <p:cNvPr id="55" name="Suora yhdysviiva 54">
            <a:extLst>
              <a:ext uri="{FF2B5EF4-FFF2-40B4-BE49-F238E27FC236}">
                <a16:creationId xmlns:a16="http://schemas.microsoft.com/office/drawing/2014/main" id="{DBEFAE58-F109-C0FB-0AF9-76EB9A40631A}"/>
              </a:ext>
            </a:extLst>
          </p:cNvPr>
          <p:cNvCxnSpPr/>
          <p:nvPr/>
        </p:nvCxnSpPr>
        <p:spPr>
          <a:xfrm>
            <a:off x="5737609" y="94268"/>
            <a:ext cx="0" cy="667417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62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B2988A-CD6A-B3EB-1FB8-95AB603A20FA}"/>
              </a:ext>
            </a:extLst>
          </p:cNvPr>
          <p:cNvSpPr>
            <a:spLocks noGrp="1"/>
          </p:cNvSpPr>
          <p:nvPr>
            <p:ph type="ctrTitle"/>
          </p:nvPr>
        </p:nvSpPr>
        <p:spPr/>
        <p:txBody>
          <a:bodyPr>
            <a:normAutofit/>
          </a:bodyPr>
          <a:lstStyle/>
          <a:p>
            <a:pPr>
              <a:lnSpc>
                <a:spcPct val="107000"/>
              </a:lnSpc>
              <a:spcAft>
                <a:spcPts val="800"/>
              </a:spcAft>
            </a:pPr>
            <a:r>
              <a:rPr lang="fi-FI" sz="4000" kern="100">
                <a:effectLst/>
                <a:latin typeface="+mj-lt"/>
                <a:ea typeface="Calibri" panose="020F0502020204030204" pitchFamily="34" charset="0"/>
                <a:cs typeface="Biome" panose="020B0502040204020203" pitchFamily="34" charset="0"/>
              </a:rPr>
              <a:t>Den regionala studerandevårdens centrala principer </a:t>
            </a:r>
            <a:br>
              <a:rPr lang="fi-FI" sz="1600" kern="100">
                <a:effectLst/>
                <a:latin typeface="Calibri" panose="020F0502020204030204" pitchFamily="34" charset="0"/>
                <a:ea typeface="Calibri" panose="020F0502020204030204" pitchFamily="34" charset="0"/>
                <a:cs typeface="Times New Roman" panose="02020603050405020304" pitchFamily="18" charset="0"/>
              </a:rPr>
            </a:br>
            <a:endParaRPr lang="fi-FI" sz="4000">
              <a:latin typeface="+mj-lt"/>
            </a:endParaRPr>
          </a:p>
        </p:txBody>
      </p:sp>
    </p:spTree>
    <p:extLst>
      <p:ext uri="{BB962C8B-B14F-4D97-AF65-F5344CB8AC3E}">
        <p14:creationId xmlns:p14="http://schemas.microsoft.com/office/powerpoint/2010/main" val="2855739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BBB58340-837E-4A21-F728-FBE31726790B}"/>
              </a:ext>
            </a:extLst>
          </p:cNvPr>
          <p:cNvSpPr txBox="1"/>
          <p:nvPr/>
        </p:nvSpPr>
        <p:spPr>
          <a:xfrm>
            <a:off x="267952" y="269393"/>
            <a:ext cx="3862633" cy="6124754"/>
          </a:xfrm>
          <a:prstGeom prst="rect">
            <a:avLst/>
          </a:prstGeom>
          <a:noFill/>
        </p:spPr>
        <p:txBody>
          <a:bodyPr wrap="square">
            <a:spAutoFit/>
          </a:bodyPr>
          <a:lstStyle/>
          <a:p>
            <a:r>
              <a:rPr lang="fi-FI" sz="1400" u="sng">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Studerandevården: </a:t>
            </a:r>
          </a:p>
          <a:p>
            <a:endPar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Främjandet och upprätthållandet av elevens goda inlärning, goda psykiska och fysiska hälsa samt socialt välbefinnande samt verksamhet som ökar deras förutsättningar i läroanstaltens gemenskap.</a:t>
            </a: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Studerandevården är den studerandevård som avses både i lagen om grundläggande utbildning som i gymnasielagen och lagen om yrkesutbildning.</a:t>
            </a: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Studerandevården genomförs i första hand som en förebyggande gemensam studerandevård som stöder hela läroanstalten. Vidare har studeranden rätt till individuell studerandevård som regleras i lag.</a:t>
            </a:r>
          </a:p>
          <a:p>
            <a:endPar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 studerandevården ingår studerandevård enligt utbildningsarrangörens godkända läroplan samt studerandevårdens tjänster, vilka är psykolog- och kuratorstjänster samt skol- och studerandevårdens tjänster.</a:t>
            </a:r>
          </a:p>
          <a:p>
            <a:endPar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Studerandevården genomförs som ett mångprofessionellt, planmässigt samarbete mellan utbildningsväsendet och social- och hälsovårdsväsendet, tillsammans med studerande och deras vårdnadshavare och vid behov andra samarbetspartners.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444444"/>
              </a:solidFill>
              <a:effectLst/>
              <a:uLnTx/>
              <a:uFillTx/>
              <a:latin typeface="Calibri Light" panose="020F0302020204030204" pitchFamily="34" charset="0"/>
              <a:ea typeface="+mn-ea"/>
              <a:cs typeface="Calibri Light" panose="020F0302020204030204" pitchFamily="34" charset="0"/>
            </a:endParaRPr>
          </a:p>
        </p:txBody>
      </p:sp>
      <p:sp>
        <p:nvSpPr>
          <p:cNvPr id="5" name="Tekstiruutu 4">
            <a:extLst>
              <a:ext uri="{FF2B5EF4-FFF2-40B4-BE49-F238E27FC236}">
                <a16:creationId xmlns:a16="http://schemas.microsoft.com/office/drawing/2014/main" id="{DBC39474-A423-EDBD-EB66-0B120061E649}"/>
              </a:ext>
            </a:extLst>
          </p:cNvPr>
          <p:cNvSpPr txBox="1"/>
          <p:nvPr/>
        </p:nvSpPr>
        <p:spPr>
          <a:xfrm>
            <a:off x="4650042" y="269393"/>
            <a:ext cx="3862633" cy="4431983"/>
          </a:xfrm>
          <a:prstGeom prst="rect">
            <a:avLst/>
          </a:prstGeom>
          <a:noFill/>
        </p:spPr>
        <p:txBody>
          <a:bodyPr wrap="square">
            <a:spAutoFit/>
          </a:bodyPr>
          <a:lstStyle/>
          <a:p>
            <a:r>
              <a:rPr lang="fi-FI" sz="1400" u="sng">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Gemensam studerandevård:</a:t>
            </a:r>
          </a:p>
          <a:p>
            <a:endPar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Verksamhetskultur och åtgärder, med vilka i hela gemenskapen vid läroanstalten främjar studerandes inlärning, välbefinnande, hälsa, socialt ansvar, interaktion och delaktighet samt studiemiljöns hälsosamhet, trygghet och tillgänglighet. </a:t>
            </a:r>
          </a:p>
          <a:p>
            <a:endPar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Gemensam studerandevård genomför studerandevårdens alla aktörer.</a:t>
            </a: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Alla som arbetar med elever på läroanstalten samt myndigheter och arbetstagare som har ansvar för studerandetjänsterna ska i sina arbetsuppgifter främja elevernas och skolgemenskapens välbefinnande samt samarbetet mellan hemmen och läroanstalten. Personalen på läroanstalten har det primära ansvaret för skolgemenskapens välbefinnande.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444444"/>
              </a:solidFill>
              <a:effectLst/>
              <a:uLnTx/>
              <a:uFillTx/>
              <a:latin typeface="Calibri Light" panose="020F0302020204030204" pitchFamily="34" charset="0"/>
              <a:ea typeface="+mn-ea"/>
              <a:cs typeface="Calibri Light" panose="020F0302020204030204" pitchFamily="34" charset="0"/>
            </a:endParaRPr>
          </a:p>
        </p:txBody>
      </p:sp>
      <p:sp>
        <p:nvSpPr>
          <p:cNvPr id="7" name="Tekstiruutu 6">
            <a:extLst>
              <a:ext uri="{FF2B5EF4-FFF2-40B4-BE49-F238E27FC236}">
                <a16:creationId xmlns:a16="http://schemas.microsoft.com/office/drawing/2014/main" id="{A4A44C57-6CF2-7A93-257D-0F8E250D0AAC}"/>
              </a:ext>
            </a:extLst>
          </p:cNvPr>
          <p:cNvSpPr txBox="1"/>
          <p:nvPr/>
        </p:nvSpPr>
        <p:spPr>
          <a:xfrm>
            <a:off x="8892374" y="269393"/>
            <a:ext cx="3242821" cy="3291350"/>
          </a:xfrm>
          <a:prstGeom prst="rect">
            <a:avLst/>
          </a:prstGeom>
          <a:noFill/>
        </p:spPr>
        <p:txBody>
          <a:bodyPr wrap="square" lIns="91440" tIns="45720" rIns="91440" bIns="45720" anchor="t">
            <a:spAutoFit/>
          </a:bodyPr>
          <a:lstStyle/>
          <a:p>
            <a:r>
              <a:rPr lang="fi-FI" sz="1400" u="sng">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Individuell studerandevård:</a:t>
            </a:r>
          </a:p>
          <a:p>
            <a:endPar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pPr marL="342900" indent="-342900">
              <a:buAutoNum type="arabicParen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skol- och studerandevårdens individuella tjänster</a:t>
            </a:r>
          </a:p>
          <a:p>
            <a:endPar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2)      psykolog- och kurators</a:t>
            </a:r>
          </a:p>
          <a:p>
            <a:pPr>
              <a:lnSpc>
                <a:spcPct val="107000"/>
              </a:lnSpc>
              <a:spcAft>
                <a:spcPts val="800"/>
              </a:spcAft>
            </a:pPr>
            <a:r>
              <a:rPr lang="fi-FI" sz="1400" kern="100">
                <a:effectLst/>
                <a:latin typeface="Calibri Light" panose="020F0302020204030204" pitchFamily="34" charset="0"/>
                <a:ea typeface="Calibri" panose="020F0502020204030204" pitchFamily="34" charset="0"/>
                <a:cs typeface="Calibri Light" panose="020F0302020204030204" pitchFamily="34" charset="0"/>
              </a:rPr>
              <a:t>          tjänster</a:t>
            </a: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3)      mångprofessionell individuell      	studerandevård -&gt;</a:t>
            </a:r>
          </a:p>
          <a:p>
            <a:pPr>
              <a:lnSpc>
                <a:spcPct val="107000"/>
              </a:lnSpc>
              <a:spcAft>
                <a:spcPts val="800"/>
              </a:spcAft>
            </a:pPr>
            <a:r>
              <a:rPr lang="fi-FI" sz="1400" kern="100">
                <a:effectLst/>
                <a:latin typeface="Calibri Light" panose="020F0302020204030204" pitchFamily="34" charset="0"/>
                <a:ea typeface="Calibri" panose="020F0502020204030204" pitchFamily="34" charset="0"/>
                <a:cs typeface="Calibri Light" panose="020F0302020204030204" pitchFamily="34" charset="0"/>
              </a:rPr>
              <a:t>	genomförs i 	mångprofessionell 	expertgrupp och en 	tuderandevårdsberättelse 	upprättas</a:t>
            </a:r>
          </a:p>
        </p:txBody>
      </p:sp>
      <p:cxnSp>
        <p:nvCxnSpPr>
          <p:cNvPr id="14" name="Suora yhdysviiva 13">
            <a:extLst>
              <a:ext uri="{FF2B5EF4-FFF2-40B4-BE49-F238E27FC236}">
                <a16:creationId xmlns:a16="http://schemas.microsoft.com/office/drawing/2014/main" id="{777ED058-FE30-48E4-071B-894C81185787}"/>
              </a:ext>
            </a:extLst>
          </p:cNvPr>
          <p:cNvCxnSpPr>
            <a:cxnSpLocks/>
          </p:cNvCxnSpPr>
          <p:nvPr/>
        </p:nvCxnSpPr>
        <p:spPr>
          <a:xfrm>
            <a:off x="4270342" y="0"/>
            <a:ext cx="0" cy="6858000"/>
          </a:xfrm>
          <a:prstGeom prst="line">
            <a:avLst/>
          </a:prstGeom>
          <a:ln w="28575">
            <a:solidFill>
              <a:schemeClr val="accent3"/>
            </a:solidFill>
            <a:prstDash val="dash"/>
          </a:ln>
        </p:spPr>
        <p:style>
          <a:lnRef idx="1">
            <a:schemeClr val="dk1"/>
          </a:lnRef>
          <a:fillRef idx="0">
            <a:schemeClr val="dk1"/>
          </a:fillRef>
          <a:effectRef idx="0">
            <a:schemeClr val="dk1"/>
          </a:effectRef>
          <a:fontRef idx="minor">
            <a:schemeClr val="tx1"/>
          </a:fontRef>
        </p:style>
      </p:cxnSp>
      <p:cxnSp>
        <p:nvCxnSpPr>
          <p:cNvPr id="15" name="Suora yhdysviiva 14">
            <a:extLst>
              <a:ext uri="{FF2B5EF4-FFF2-40B4-BE49-F238E27FC236}">
                <a16:creationId xmlns:a16="http://schemas.microsoft.com/office/drawing/2014/main" id="{6719D0DE-EEB0-80EE-AE2B-41CAABA2C9A5}"/>
              </a:ext>
            </a:extLst>
          </p:cNvPr>
          <p:cNvCxnSpPr>
            <a:cxnSpLocks/>
          </p:cNvCxnSpPr>
          <p:nvPr/>
        </p:nvCxnSpPr>
        <p:spPr>
          <a:xfrm>
            <a:off x="8693084" y="0"/>
            <a:ext cx="71537" cy="6858000"/>
          </a:xfrm>
          <a:prstGeom prst="line">
            <a:avLst/>
          </a:prstGeom>
          <a:ln w="28575">
            <a:solidFill>
              <a:schemeClr val="accent3"/>
            </a:solidFill>
            <a:prstDash val="dash"/>
          </a:ln>
        </p:spPr>
        <p:style>
          <a:lnRef idx="1">
            <a:schemeClr val="dk1"/>
          </a:lnRef>
          <a:fillRef idx="0">
            <a:schemeClr val="dk1"/>
          </a:fillRef>
          <a:effectRef idx="0">
            <a:schemeClr val="dk1"/>
          </a:effectRef>
          <a:fontRef idx="minor">
            <a:schemeClr val="tx1"/>
          </a:fontRef>
        </p:style>
      </p:cxnSp>
      <p:pic>
        <p:nvPicPr>
          <p:cNvPr id="4" name="Kuva 3">
            <a:extLst>
              <a:ext uri="{FF2B5EF4-FFF2-40B4-BE49-F238E27FC236}">
                <a16:creationId xmlns:a16="http://schemas.microsoft.com/office/drawing/2014/main" id="{18F3105F-CB23-A9C7-E11E-AFD08BD619E0}"/>
              </a:ext>
            </a:extLst>
          </p:cNvPr>
          <p:cNvPicPr>
            <a:picLocks noChangeAspect="1"/>
          </p:cNvPicPr>
          <p:nvPr/>
        </p:nvPicPr>
        <p:blipFill>
          <a:blip r:embed="rId2"/>
          <a:stretch>
            <a:fillRect/>
          </a:stretch>
        </p:blipFill>
        <p:spPr>
          <a:xfrm>
            <a:off x="9520031" y="4461601"/>
            <a:ext cx="2070185" cy="2150192"/>
          </a:xfrm>
          <a:prstGeom prst="rect">
            <a:avLst/>
          </a:prstGeom>
        </p:spPr>
      </p:pic>
      <p:pic>
        <p:nvPicPr>
          <p:cNvPr id="19" name="Kuva 18">
            <a:extLst>
              <a:ext uri="{FF2B5EF4-FFF2-40B4-BE49-F238E27FC236}">
                <a16:creationId xmlns:a16="http://schemas.microsoft.com/office/drawing/2014/main" id="{D332EF1B-51EC-8ECC-5172-D3AF732B07AB}"/>
              </a:ext>
            </a:extLst>
          </p:cNvPr>
          <p:cNvPicPr>
            <a:picLocks noChangeAspect="1"/>
          </p:cNvPicPr>
          <p:nvPr/>
        </p:nvPicPr>
        <p:blipFill>
          <a:blip r:embed="rId3"/>
          <a:stretch>
            <a:fillRect/>
          </a:stretch>
        </p:blipFill>
        <p:spPr>
          <a:xfrm>
            <a:off x="4885995" y="4400329"/>
            <a:ext cx="3390729" cy="2211464"/>
          </a:xfrm>
          <a:prstGeom prst="rect">
            <a:avLst/>
          </a:prstGeom>
        </p:spPr>
      </p:pic>
    </p:spTree>
    <p:extLst>
      <p:ext uri="{BB962C8B-B14F-4D97-AF65-F5344CB8AC3E}">
        <p14:creationId xmlns:p14="http://schemas.microsoft.com/office/powerpoint/2010/main" val="137872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2E4E334A-8754-B9D4-3CCE-4D06595ED072}"/>
              </a:ext>
            </a:extLst>
          </p:cNvPr>
          <p:cNvSpPr txBox="1"/>
          <p:nvPr/>
        </p:nvSpPr>
        <p:spPr>
          <a:xfrm>
            <a:off x="237948" y="116907"/>
            <a:ext cx="9351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Tillgänglighet till studerandevårdens tjänster</a:t>
            </a:r>
            <a:endParaRPr kumimoji="0" lang="fi-FI" sz="2000" b="0" i="0" u="none" strike="noStrike" kern="1200" cap="none" spc="0" normalizeH="0" baseline="0" noProof="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7" name="Tekstiruutu 6">
            <a:extLst>
              <a:ext uri="{FF2B5EF4-FFF2-40B4-BE49-F238E27FC236}">
                <a16:creationId xmlns:a16="http://schemas.microsoft.com/office/drawing/2014/main" id="{14DCE318-623C-9BA7-0B10-45F23919E272}"/>
              </a:ext>
            </a:extLst>
          </p:cNvPr>
          <p:cNvSpPr txBox="1"/>
          <p:nvPr/>
        </p:nvSpPr>
        <p:spPr>
          <a:xfrm>
            <a:off x="237948" y="790604"/>
            <a:ext cx="4967098" cy="5237075"/>
          </a:xfrm>
          <a:prstGeom prst="rect">
            <a:avLst/>
          </a:prstGeom>
          <a:noFill/>
          <a:ln w="28575">
            <a:solidFill>
              <a:schemeClr val="accent3"/>
            </a:solidFill>
            <a:prstDash val="solid"/>
          </a:ln>
        </p:spPr>
        <p:txBody>
          <a:bodyPr wrap="square" rtlCol="0">
            <a:spAutoFit/>
          </a:bodyPr>
          <a:lstStyle/>
          <a:p>
            <a:endPar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Studerandevårdens tjänster ska vara lätt tillgängliga för elever och studerande. Välfärdsområdet ska i första hand ordna tjänster i skolan eller läroanstalten. Vidare erbjuder man elektroniska tjänster i mån av möjlighet.</a:t>
            </a:r>
          </a:p>
          <a:p>
            <a:endPar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Användning av studerandevårdens tjänster är studerandes rätt och grundar sig på samtycke.</a:t>
            </a: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Studerandes egna önskemål och åsikter ska tas i beaktande i åtgärder och lösningar som rör denne enligt hens ålder, utvecklingsnivå och andra personliga förutsättningar. </a:t>
            </a:r>
          </a:p>
          <a:p>
            <a:endPar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Studerande, vårdnadshavare, läroanstaltens personal och andra samarbetsparter kan vara i kontakt med studerandevårdens tjänster.</a:t>
            </a: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Studerandevården genomförs i samarbete med studeranden och vid behov med dennes vårdnadshavare. Vårdnadshavaren kan inte neka sitt barn att använda sig av studerandevårdens tjänster.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i-FI" sz="1400" b="0" i="0" u="none" strike="noStrike" kern="1200" cap="none" spc="0" normalizeH="0" baseline="0" noProof="0">
              <a:ln>
                <a:noFill/>
              </a:ln>
              <a:solidFill>
                <a:prstClr val="black"/>
              </a:solidFill>
              <a:effectLst/>
              <a:uLnTx/>
              <a:uFillTx/>
              <a:latin typeface="Calibri Light" panose="020F0302020204030204" pitchFamily="34" charset="0"/>
              <a:ea typeface="Aptos"/>
              <a:cs typeface="Calibri Light" panose="020F0302020204030204" pitchFamily="34" charset="0"/>
            </a:endParaRPr>
          </a:p>
        </p:txBody>
      </p:sp>
      <p:sp>
        <p:nvSpPr>
          <p:cNvPr id="8" name="Tekstiruutu 7">
            <a:extLst>
              <a:ext uri="{FF2B5EF4-FFF2-40B4-BE49-F238E27FC236}">
                <a16:creationId xmlns:a16="http://schemas.microsoft.com/office/drawing/2014/main" id="{1BF32526-B356-0103-E75C-1D47E39AA98F}"/>
              </a:ext>
            </a:extLst>
          </p:cNvPr>
          <p:cNvSpPr txBox="1"/>
          <p:nvPr/>
        </p:nvSpPr>
        <p:spPr>
          <a:xfrm>
            <a:off x="5331436" y="790604"/>
            <a:ext cx="5632486" cy="5237074"/>
          </a:xfrm>
          <a:prstGeom prst="rect">
            <a:avLst/>
          </a:prstGeom>
          <a:noFill/>
          <a:ln w="28575">
            <a:solidFill>
              <a:schemeClr val="accent3"/>
            </a:solidFill>
            <a:prstDash val="solid"/>
          </a:ln>
        </p:spPr>
        <p:txBody>
          <a:bodyPr wrap="square" lIns="91440" tIns="45720" rIns="91440" bIns="45720" rtlCol="0" anchor="t">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endParaRP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 studerandevården arbetar man på ett kultursensitivt sätt. Kultursensitivitet avser yrkespersonens kulturellt respektfulla interaktionsfärdigheter och respektfulla verbala och icke-verbala möten och kommunikation mellan yrkespersonen och klienten, så att båda parter har rätt att uttrycka sin egen kultur och bli accepterad och hörd med den.</a:t>
            </a:r>
          </a:p>
          <a:p>
            <a:endPar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Med kultursensitivt verksamhetssätt stöder man även tillgängligheten till olika tjänster för klienter som kommer från olika kulturer. Kultursensitiva tjänster avser inte specialtjänster åt alla målgrupper, utan tjänster som kan anpassas till olika klienters behov.</a:t>
            </a:r>
          </a:p>
          <a:p>
            <a:endPar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fi-FI" sz="1600" kern="100">
                <a:effectLst/>
                <a:latin typeface="Calibri Light" panose="020F0302020204030204" pitchFamily="34" charset="0"/>
                <a:ea typeface="Calibri" panose="020F0502020204030204" pitchFamily="34" charset="0"/>
                <a:cs typeface="Calibri Light" panose="020F0302020204030204" pitchFamily="34" charset="0"/>
              </a:rPr>
              <a:t>Öppenhet och jämlik inställning oavsett kön eller könsroller underlättar skapandet av en jämlik atmosfär. Vid skapandet av ett tillförlitligt förhållande i studerandevården diskuterar man, hur eleven eller studerande själv vill bli bemött, vad eventuella familjemedlemmar kallas och hur de vill att man ska förhålla sig till dem.</a:t>
            </a:r>
          </a:p>
        </p:txBody>
      </p:sp>
      <p:cxnSp>
        <p:nvCxnSpPr>
          <p:cNvPr id="3" name="Yhdistin: Kaareva 2">
            <a:extLst>
              <a:ext uri="{FF2B5EF4-FFF2-40B4-BE49-F238E27FC236}">
                <a16:creationId xmlns:a16="http://schemas.microsoft.com/office/drawing/2014/main" id="{CE6C0244-8627-138C-7D48-FD6F54679D51}"/>
              </a:ext>
            </a:extLst>
          </p:cNvPr>
          <p:cNvCxnSpPr>
            <a:cxnSpLocks/>
          </p:cNvCxnSpPr>
          <p:nvPr/>
        </p:nvCxnSpPr>
        <p:spPr>
          <a:xfrm flipV="1">
            <a:off x="10836821" y="1316334"/>
            <a:ext cx="1257769" cy="1257656"/>
          </a:xfrm>
          <a:prstGeom prst="curvedConnector3">
            <a:avLst>
              <a:gd name="adj1" fmla="val 50000"/>
            </a:avLst>
          </a:prstGeom>
          <a:noFill/>
          <a:ln w="28575" cap="flat" cmpd="sng" algn="ctr">
            <a:solidFill>
              <a:srgbClr val="00983A"/>
            </a:solidFill>
            <a:prstDash val="dash"/>
            <a:miter lim="800000"/>
          </a:ln>
          <a:effectLst/>
        </p:spPr>
      </p:cxnSp>
      <p:pic>
        <p:nvPicPr>
          <p:cNvPr id="11" name="Kuva 10" descr="Kuva, joka sisältää kohteen Polkupyörän kiekko, Polkupyörän runko, pyörä, Polkupyörät – Varusteet ja tarvikkeet&#10;&#10;Kuvaus luotu automaattisesti">
            <a:extLst>
              <a:ext uri="{FF2B5EF4-FFF2-40B4-BE49-F238E27FC236}">
                <a16:creationId xmlns:a16="http://schemas.microsoft.com/office/drawing/2014/main" id="{6895CCF7-7700-FA82-5191-EEA9B41982A8}"/>
              </a:ext>
            </a:extLst>
          </p:cNvPr>
          <p:cNvPicPr>
            <a:picLocks noChangeAspect="1"/>
          </p:cNvPicPr>
          <p:nvPr/>
        </p:nvPicPr>
        <p:blipFill>
          <a:blip r:embed="rId2"/>
          <a:stretch>
            <a:fillRect/>
          </a:stretch>
        </p:blipFill>
        <p:spPr>
          <a:xfrm rot="19782068">
            <a:off x="11056978" y="577073"/>
            <a:ext cx="958713" cy="958500"/>
          </a:xfrm>
          <a:prstGeom prst="rect">
            <a:avLst/>
          </a:prstGeom>
        </p:spPr>
      </p:pic>
      <p:sp>
        <p:nvSpPr>
          <p:cNvPr id="14" name="Suorakulmio 13">
            <a:extLst>
              <a:ext uri="{FF2B5EF4-FFF2-40B4-BE49-F238E27FC236}">
                <a16:creationId xmlns:a16="http://schemas.microsoft.com/office/drawing/2014/main" id="{F1F29D13-EEFD-DE7C-1CF0-C945D9BDA7B5}"/>
              </a:ext>
            </a:extLst>
          </p:cNvPr>
          <p:cNvSpPr/>
          <p:nvPr/>
        </p:nvSpPr>
        <p:spPr>
          <a:xfrm>
            <a:off x="84841" y="94268"/>
            <a:ext cx="12009749" cy="6674177"/>
          </a:xfrm>
          <a:prstGeom prst="rect">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20" name="Kuva 19">
            <a:extLst>
              <a:ext uri="{FF2B5EF4-FFF2-40B4-BE49-F238E27FC236}">
                <a16:creationId xmlns:a16="http://schemas.microsoft.com/office/drawing/2014/main" id="{00C46312-C4A9-4E15-6BB9-1438284BF430}"/>
              </a:ext>
            </a:extLst>
          </p:cNvPr>
          <p:cNvPicPr>
            <a:picLocks noChangeAspect="1"/>
          </p:cNvPicPr>
          <p:nvPr/>
        </p:nvPicPr>
        <p:blipFill>
          <a:blip r:embed="rId3"/>
          <a:stretch>
            <a:fillRect/>
          </a:stretch>
        </p:blipFill>
        <p:spPr>
          <a:xfrm>
            <a:off x="237948" y="6217582"/>
            <a:ext cx="2625832" cy="501372"/>
          </a:xfrm>
          <a:prstGeom prst="rect">
            <a:avLst/>
          </a:prstGeom>
        </p:spPr>
      </p:pic>
    </p:spTree>
    <p:extLst>
      <p:ext uri="{BB962C8B-B14F-4D97-AF65-F5344CB8AC3E}">
        <p14:creationId xmlns:p14="http://schemas.microsoft.com/office/powerpoint/2010/main" val="151168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 17">
            <a:extLst>
              <a:ext uri="{FF2B5EF4-FFF2-40B4-BE49-F238E27FC236}">
                <a16:creationId xmlns:a16="http://schemas.microsoft.com/office/drawing/2014/main" id="{681E85A8-934D-6094-735F-E66518BE9258}"/>
              </a:ext>
            </a:extLst>
          </p:cNvPr>
          <p:cNvPicPr>
            <a:picLocks noChangeAspect="1"/>
          </p:cNvPicPr>
          <p:nvPr/>
        </p:nvPicPr>
        <p:blipFill rotWithShape="1">
          <a:blip r:embed="rId2"/>
          <a:srcRect t="14413"/>
          <a:stretch/>
        </p:blipFill>
        <p:spPr>
          <a:xfrm>
            <a:off x="5665751" y="356788"/>
            <a:ext cx="1754885" cy="2321854"/>
          </a:xfrm>
          <a:prstGeom prst="rect">
            <a:avLst/>
          </a:prstGeom>
        </p:spPr>
      </p:pic>
      <p:sp>
        <p:nvSpPr>
          <p:cNvPr id="2" name="Otsikko 1">
            <a:extLst>
              <a:ext uri="{FF2B5EF4-FFF2-40B4-BE49-F238E27FC236}">
                <a16:creationId xmlns:a16="http://schemas.microsoft.com/office/drawing/2014/main" id="{363A46B4-5F7A-EC84-DE35-10566FAA1FD3}"/>
              </a:ext>
            </a:extLst>
          </p:cNvPr>
          <p:cNvSpPr>
            <a:spLocks noGrp="1"/>
          </p:cNvSpPr>
          <p:nvPr>
            <p:ph type="title"/>
          </p:nvPr>
        </p:nvSpPr>
        <p:spPr>
          <a:xfrm>
            <a:off x="118059" y="-572630"/>
            <a:ext cx="10260000" cy="1325563"/>
          </a:xfrm>
        </p:spPr>
        <p:txBody>
          <a:bodyPr>
            <a:normAutofit/>
          </a:bodyPr>
          <a:lstStyle/>
          <a:p>
            <a:br>
              <a:rPr lang="fi-FI" sz="1800">
                <a:solidFill>
                  <a:srgbClr val="000000"/>
                </a:solidFill>
                <a:effectLst/>
                <a:latin typeface="Calibri" panose="020F0502020204030204" pitchFamily="34" charset="0"/>
                <a:ea typeface="Calibri" panose="020F0502020204030204" pitchFamily="34" charset="0"/>
              </a:rPr>
            </a:br>
            <a:endParaRPr lang="fi-FI" sz="2000">
              <a:latin typeface="+mj-lt"/>
            </a:endParaRPr>
          </a:p>
        </p:txBody>
      </p:sp>
      <p:sp>
        <p:nvSpPr>
          <p:cNvPr id="4" name="Puhekupla: Suorakulmio, kulmat pyöristettu 3">
            <a:extLst>
              <a:ext uri="{FF2B5EF4-FFF2-40B4-BE49-F238E27FC236}">
                <a16:creationId xmlns:a16="http://schemas.microsoft.com/office/drawing/2014/main" id="{F01E2688-057F-6956-FC48-231FFEA46B4A}"/>
              </a:ext>
            </a:extLst>
          </p:cNvPr>
          <p:cNvSpPr/>
          <p:nvPr/>
        </p:nvSpPr>
        <p:spPr>
          <a:xfrm>
            <a:off x="159303" y="510055"/>
            <a:ext cx="4719495" cy="864661"/>
          </a:xfrm>
          <a:prstGeom prst="wedgeRoundRectCallout">
            <a:avLst>
              <a:gd name="adj1" fmla="val 59737"/>
              <a:gd name="adj2" fmla="val -11149"/>
              <a:gd name="adj3" fmla="val 16667"/>
            </a:avLst>
          </a:prstGeom>
          <a:ln>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400">
                <a:solidFill>
                  <a:srgbClr val="000000"/>
                </a:solidFill>
                <a:effectLst/>
                <a:latin typeface="+mj-lt"/>
                <a:ea typeface="Calibri" panose="020F0502020204030204" pitchFamily="34" charset="0"/>
              </a:rPr>
              <a:t>Studierna framskrider inte eller det har utmaningar. Elevens eller studerandes välbefinnande väcker oro. När oron hos läraren eller annan personal på läroanstalten väcks:</a:t>
            </a:r>
          </a:p>
        </p:txBody>
      </p:sp>
      <p:sp>
        <p:nvSpPr>
          <p:cNvPr id="5" name="Puhekupla: Suorakulmio, kulmat pyöristettu 4">
            <a:extLst>
              <a:ext uri="{FF2B5EF4-FFF2-40B4-BE49-F238E27FC236}">
                <a16:creationId xmlns:a16="http://schemas.microsoft.com/office/drawing/2014/main" id="{ACF20BEB-884F-A9AB-C96B-FD66A4D4E2A3}"/>
              </a:ext>
            </a:extLst>
          </p:cNvPr>
          <p:cNvSpPr/>
          <p:nvPr/>
        </p:nvSpPr>
        <p:spPr>
          <a:xfrm>
            <a:off x="7706758" y="614181"/>
            <a:ext cx="3070356" cy="740725"/>
          </a:xfrm>
          <a:prstGeom prst="wedgeRoundRectCallout">
            <a:avLst>
              <a:gd name="adj1" fmla="val -59587"/>
              <a:gd name="adj2" fmla="val -10180"/>
              <a:gd name="adj3" fmla="val 16667"/>
            </a:avLst>
          </a:prstGeom>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Studierna framskrider och eleven eller studeranden mår bra.</a:t>
            </a:r>
          </a:p>
        </p:txBody>
      </p:sp>
      <p:sp>
        <p:nvSpPr>
          <p:cNvPr id="6" name="Suorakulmio: Pyöristetyt kulmat 5">
            <a:extLst>
              <a:ext uri="{FF2B5EF4-FFF2-40B4-BE49-F238E27FC236}">
                <a16:creationId xmlns:a16="http://schemas.microsoft.com/office/drawing/2014/main" id="{80E3FB4F-4556-DC0F-2FBC-4AE0490B3F19}"/>
              </a:ext>
            </a:extLst>
          </p:cNvPr>
          <p:cNvSpPr/>
          <p:nvPr/>
        </p:nvSpPr>
        <p:spPr>
          <a:xfrm>
            <a:off x="5713389" y="2790565"/>
            <a:ext cx="1601811" cy="2095985"/>
          </a:xfrm>
          <a:prstGeom prst="roundRect">
            <a:avLst/>
          </a:prstGeom>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400">
                <a:solidFill>
                  <a:srgbClr val="000000"/>
                </a:solidFill>
                <a:effectLst/>
                <a:latin typeface="+mj-lt"/>
                <a:ea typeface="Calibri" panose="020F0502020204030204" pitchFamily="34" charset="0"/>
              </a:rPr>
              <a:t>Konsultation med yrkespersoner inom studerandevårdens tjänster kan från fall till fall räcka som skötsel av en sak som väcker oro.</a:t>
            </a:r>
          </a:p>
        </p:txBody>
      </p:sp>
      <p:sp>
        <p:nvSpPr>
          <p:cNvPr id="7" name="Suorakulmio: Pyöristetyt kulmat 6">
            <a:extLst>
              <a:ext uri="{FF2B5EF4-FFF2-40B4-BE49-F238E27FC236}">
                <a16:creationId xmlns:a16="http://schemas.microsoft.com/office/drawing/2014/main" id="{3A6FA5E8-6BCB-1486-4770-51D0C84EF81D}"/>
              </a:ext>
            </a:extLst>
          </p:cNvPr>
          <p:cNvSpPr/>
          <p:nvPr/>
        </p:nvSpPr>
        <p:spPr>
          <a:xfrm>
            <a:off x="160254" y="1435995"/>
            <a:ext cx="4719495" cy="1076815"/>
          </a:xfrm>
          <a:prstGeom prst="roundRect">
            <a:avLst/>
          </a:prstGeom>
          <a:ln>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400">
                <a:solidFill>
                  <a:srgbClr val="000000"/>
                </a:solidFill>
                <a:effectLst/>
                <a:latin typeface="+mj-lt"/>
                <a:ea typeface="Calibri" panose="020F0502020204030204" pitchFamily="34" charset="0"/>
              </a:rPr>
              <a:t>Läraren eller någon annan som hör till läroanstaltens personal tar upp frågan med eleven eller studeranden och tar vid behov kontakt med vårdnadshavaren, om det är fråga om en person som är under 18 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302783"/>
              </a:solidFill>
              <a:effectLst/>
              <a:uLnTx/>
              <a:uFillTx/>
              <a:latin typeface="Calibri Light" panose="020F0302020204030204"/>
              <a:ea typeface="+mn-ea"/>
              <a:cs typeface="+mn-cs"/>
            </a:endParaRPr>
          </a:p>
        </p:txBody>
      </p:sp>
      <p:sp>
        <p:nvSpPr>
          <p:cNvPr id="8" name="Suorakulmio: Pyöristetyt kulmat 7">
            <a:extLst>
              <a:ext uri="{FF2B5EF4-FFF2-40B4-BE49-F238E27FC236}">
                <a16:creationId xmlns:a16="http://schemas.microsoft.com/office/drawing/2014/main" id="{CB0FEE8B-145A-D60F-5128-CF2DB5652356}"/>
              </a:ext>
            </a:extLst>
          </p:cNvPr>
          <p:cNvSpPr/>
          <p:nvPr/>
        </p:nvSpPr>
        <p:spPr>
          <a:xfrm>
            <a:off x="160254" y="2596186"/>
            <a:ext cx="4783098" cy="1076816"/>
          </a:xfrm>
          <a:prstGeom prst="roundRect">
            <a:avLst/>
          </a:prstGeom>
          <a:ln>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accent4"/>
                </a:solidFill>
                <a:effectLst/>
                <a:latin typeface="+mj-lt"/>
                <a:ea typeface="Calibri" panose="020F0502020204030204" pitchFamily="34" charset="0"/>
                <a:cs typeface="Times New Roman" panose="02020603050405020304" pitchFamily="18" charset="0"/>
              </a:rPr>
              <a:t>Om man bedömer, att eleven behöver studerandevårdens tjänster, har läroanstaltens arbetstagare skyldighet att meddela nödvändiga personuppgifter och orsaken till oron åt studerandevårdens arbetstagare.</a:t>
            </a:r>
            <a:endParaRPr kumimoji="0" lang="fi-FI" sz="1400" b="0" i="0" u="none" strike="noStrike" kern="1200" cap="none" spc="0" normalizeH="0" baseline="0" noProof="0">
              <a:ln>
                <a:noFill/>
              </a:ln>
              <a:solidFill>
                <a:schemeClr val="accent4"/>
              </a:solidFill>
              <a:effectLst/>
              <a:uLnTx/>
              <a:uFillTx/>
              <a:latin typeface="+mj-lt"/>
              <a:ea typeface="+mn-ea"/>
              <a:cs typeface="+mn-cs"/>
            </a:endParaRPr>
          </a:p>
        </p:txBody>
      </p:sp>
      <p:sp>
        <p:nvSpPr>
          <p:cNvPr id="9" name="Suorakulmio: Pyöristetyt kulmat 8">
            <a:extLst>
              <a:ext uri="{FF2B5EF4-FFF2-40B4-BE49-F238E27FC236}">
                <a16:creationId xmlns:a16="http://schemas.microsoft.com/office/drawing/2014/main" id="{AF59BDFC-FE8B-8DB6-4071-1B2F5FF9C7F8}"/>
              </a:ext>
            </a:extLst>
          </p:cNvPr>
          <p:cNvSpPr/>
          <p:nvPr/>
        </p:nvSpPr>
        <p:spPr>
          <a:xfrm>
            <a:off x="7780542" y="1617594"/>
            <a:ext cx="2996572" cy="1214262"/>
          </a:xfrm>
          <a:prstGeom prst="roundRect">
            <a:avLst/>
          </a:prstGeom>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Eleven känner att hen hör till läroanstaltens gemenskap och det är möjligt att skapa gemensamt välbefinnande.</a:t>
            </a:r>
          </a:p>
        </p:txBody>
      </p:sp>
      <p:sp>
        <p:nvSpPr>
          <p:cNvPr id="10" name="Suorakulmio: Pyöristetyt kulmat 9">
            <a:extLst>
              <a:ext uri="{FF2B5EF4-FFF2-40B4-BE49-F238E27FC236}">
                <a16:creationId xmlns:a16="http://schemas.microsoft.com/office/drawing/2014/main" id="{F7561452-DAD8-C008-5066-D382A082E535}"/>
              </a:ext>
            </a:extLst>
          </p:cNvPr>
          <p:cNvSpPr/>
          <p:nvPr/>
        </p:nvSpPr>
        <p:spPr>
          <a:xfrm>
            <a:off x="7780529" y="2954213"/>
            <a:ext cx="2996584" cy="931376"/>
          </a:xfrm>
          <a:prstGeom prst="roundRect">
            <a:avLst/>
          </a:prstGeom>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400">
                <a:solidFill>
                  <a:srgbClr val="000000"/>
                </a:solidFill>
                <a:effectLst/>
                <a:latin typeface="+mj-lt"/>
                <a:ea typeface="Calibri" panose="020F0502020204030204" pitchFamily="34" charset="0"/>
              </a:rPr>
              <a:t>Årliga hälsokontroller främjar individens och gemenskapens välbefinnande.</a:t>
            </a:r>
          </a:p>
        </p:txBody>
      </p:sp>
      <p:sp>
        <p:nvSpPr>
          <p:cNvPr id="11" name="Suorakulmio: Pyöristetyt kulmat 10">
            <a:extLst>
              <a:ext uri="{FF2B5EF4-FFF2-40B4-BE49-F238E27FC236}">
                <a16:creationId xmlns:a16="http://schemas.microsoft.com/office/drawing/2014/main" id="{25C177CE-C5BA-657F-3147-F1E92E218740}"/>
              </a:ext>
            </a:extLst>
          </p:cNvPr>
          <p:cNvSpPr/>
          <p:nvPr/>
        </p:nvSpPr>
        <p:spPr>
          <a:xfrm>
            <a:off x="84842" y="3784777"/>
            <a:ext cx="5163218" cy="2194891"/>
          </a:xfrm>
          <a:prstGeom prst="roundRect">
            <a:avLst/>
          </a:prstGeom>
          <a:ln>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accent4"/>
                </a:solidFill>
                <a:effectLst/>
                <a:uLnTx/>
                <a:uFillTx/>
                <a:latin typeface="Calibri Light" panose="020F0302020204030204"/>
                <a:ea typeface="+mn-ea"/>
                <a:cs typeface="+mn-cs"/>
              </a:rPr>
              <a:t>Med elevens och vid behov vårdnadshavarens samtycke inleds </a:t>
            </a:r>
            <a:r>
              <a:rPr kumimoji="0" lang="sv-SE" sz="1400" b="0" i="0" u="none" strike="noStrike" kern="1200" cap="none" spc="0" normalizeH="0" baseline="0" noProof="0">
                <a:ln>
                  <a:noFill/>
                </a:ln>
                <a:solidFill>
                  <a:schemeClr val="accent4"/>
                </a:solidFill>
                <a:effectLst/>
                <a:uLnTx/>
                <a:uFillTx/>
                <a:latin typeface="+mj-lt"/>
                <a:ea typeface="+mn-ea"/>
                <a:cs typeface="+mn-cs"/>
              </a:rPr>
              <a:t>kuratorns, psykologens, skolhälsovårdarens eller skolläkarens arbete</a:t>
            </a:r>
          </a:p>
          <a:p>
            <a:pPr marL="285750" lvl="0" indent="-285750">
              <a:spcAft>
                <a:spcPts val="125"/>
              </a:spcAft>
              <a:buFont typeface="Arial" panose="020B0604020202020204" pitchFamily="34" charset="0"/>
              <a:buChar char="•"/>
            </a:pPr>
            <a:r>
              <a:rPr lang="fi-FI" sz="1400">
                <a:solidFill>
                  <a:schemeClr val="accent4"/>
                </a:solidFill>
                <a:effectLst/>
                <a:latin typeface="+mj-lt"/>
                <a:ea typeface="Calibri" panose="020F0502020204030204" pitchFamily="34" charset="0"/>
              </a:rPr>
              <a:t>Inleder ändamålsenligt arbete. Vidare kan man samla ihop en mångprofessionell expertgrupp, som utser en ansvarsperson bland sig. </a:t>
            </a:r>
          </a:p>
          <a:p>
            <a:pPr marL="285750" lvl="0" indent="-285750">
              <a:spcAft>
                <a:spcPts val="125"/>
              </a:spcAft>
              <a:buFont typeface="Arial" panose="020B0604020202020204" pitchFamily="34" charset="0"/>
              <a:buChar char="•"/>
            </a:pPr>
            <a:r>
              <a:rPr lang="fi-FI" sz="1400">
                <a:solidFill>
                  <a:schemeClr val="accent4"/>
                </a:solidFill>
                <a:effectLst/>
                <a:latin typeface="+mj-lt"/>
                <a:ea typeface="Calibri" panose="020F0502020204030204" pitchFamily="34" charset="0"/>
              </a:rPr>
              <a:t>Ansvarspersonen startar anteckningen av en gemensam plan i studerandevårdsberättelsen. Uppföljning och utvärdering hör till processen. </a:t>
            </a:r>
          </a:p>
        </p:txBody>
      </p:sp>
      <p:sp>
        <p:nvSpPr>
          <p:cNvPr id="12" name="Suorakulmio: Pyöristetyt kulmat 11">
            <a:extLst>
              <a:ext uri="{FF2B5EF4-FFF2-40B4-BE49-F238E27FC236}">
                <a16:creationId xmlns:a16="http://schemas.microsoft.com/office/drawing/2014/main" id="{378662F9-D5A2-77D9-3966-EAE574DCEA09}"/>
              </a:ext>
            </a:extLst>
          </p:cNvPr>
          <p:cNvSpPr/>
          <p:nvPr/>
        </p:nvSpPr>
        <p:spPr>
          <a:xfrm>
            <a:off x="5402068" y="4998472"/>
            <a:ext cx="2685488" cy="1502739"/>
          </a:xfrm>
          <a:prstGeom prst="roundRect">
            <a:avLst/>
          </a:prstGeom>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Om studerandevårdens åtgärder inte räcker, hänvisar studerandevården elevens sak vidare i välfärdsområdet eller skickar vid behov till den specialiserande sjukvården.</a:t>
            </a:r>
          </a:p>
        </p:txBody>
      </p:sp>
      <p:sp>
        <p:nvSpPr>
          <p:cNvPr id="13" name="Vuokaaviosymboli: Liitin 12">
            <a:extLst>
              <a:ext uri="{FF2B5EF4-FFF2-40B4-BE49-F238E27FC236}">
                <a16:creationId xmlns:a16="http://schemas.microsoft.com/office/drawing/2014/main" id="{F24B86FF-AC61-ABF6-45A4-21F54F3CBD89}"/>
              </a:ext>
            </a:extLst>
          </p:cNvPr>
          <p:cNvSpPr/>
          <p:nvPr/>
        </p:nvSpPr>
        <p:spPr>
          <a:xfrm>
            <a:off x="8468051" y="4219038"/>
            <a:ext cx="2685488" cy="1829156"/>
          </a:xfrm>
          <a:prstGeom prst="flowChartConnector">
            <a:avLst/>
          </a:prstGeom>
          <a:ln>
            <a:solidFill>
              <a:srgbClr val="FFC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800" kern="100">
                <a:effectLst/>
                <a:latin typeface="+mj-lt"/>
                <a:ea typeface="Calibri" panose="020F0502020204030204" pitchFamily="34" charset="0"/>
                <a:cs typeface="Times New Roman" panose="02020603050405020304" pitchFamily="18" charset="0"/>
              </a:rPr>
              <a:t>Kontinuerligt nödvändigt mångprofessionellt stöd i vardagen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Light" panose="020F0302020204030204"/>
              <a:ea typeface="+mn-ea"/>
              <a:cs typeface="+mn-cs"/>
            </a:endParaRPr>
          </a:p>
        </p:txBody>
      </p:sp>
      <p:sp>
        <p:nvSpPr>
          <p:cNvPr id="15" name="Nuoli: Kaareva ylös 14">
            <a:extLst>
              <a:ext uri="{FF2B5EF4-FFF2-40B4-BE49-F238E27FC236}">
                <a16:creationId xmlns:a16="http://schemas.microsoft.com/office/drawing/2014/main" id="{92F2DDEB-B21B-43F7-DA7C-4390897D98A7}"/>
              </a:ext>
            </a:extLst>
          </p:cNvPr>
          <p:cNvSpPr/>
          <p:nvPr/>
        </p:nvSpPr>
        <p:spPr>
          <a:xfrm>
            <a:off x="8380430" y="5240406"/>
            <a:ext cx="2970383" cy="807788"/>
          </a:xfrm>
          <a:prstGeom prst="curvedUpArrow">
            <a:avLst/>
          </a:prstGeom>
          <a:ln>
            <a:solidFill>
              <a:srgbClr val="FFC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Suorakulmio 18">
            <a:extLst>
              <a:ext uri="{FF2B5EF4-FFF2-40B4-BE49-F238E27FC236}">
                <a16:creationId xmlns:a16="http://schemas.microsoft.com/office/drawing/2014/main" id="{B6F76D24-3BAB-1107-1403-FE953DD7819C}"/>
              </a:ext>
            </a:extLst>
          </p:cNvPr>
          <p:cNvSpPr/>
          <p:nvPr/>
        </p:nvSpPr>
        <p:spPr>
          <a:xfrm>
            <a:off x="7315200" y="226243"/>
            <a:ext cx="273377" cy="486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0" name="Suorakulmio 19">
            <a:extLst>
              <a:ext uri="{FF2B5EF4-FFF2-40B4-BE49-F238E27FC236}">
                <a16:creationId xmlns:a16="http://schemas.microsoft.com/office/drawing/2014/main" id="{CFD355A2-C8A2-0730-51AE-0496046B9F44}"/>
              </a:ext>
            </a:extLst>
          </p:cNvPr>
          <p:cNvSpPr/>
          <p:nvPr/>
        </p:nvSpPr>
        <p:spPr>
          <a:xfrm>
            <a:off x="7211505" y="226243"/>
            <a:ext cx="377072" cy="4633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cxnSp>
        <p:nvCxnSpPr>
          <p:cNvPr id="3" name="Yhdistin: Kaareva 2">
            <a:extLst>
              <a:ext uri="{FF2B5EF4-FFF2-40B4-BE49-F238E27FC236}">
                <a16:creationId xmlns:a16="http://schemas.microsoft.com/office/drawing/2014/main" id="{7197F94E-2CF6-66DC-B3A9-F406B8B576F4}"/>
              </a:ext>
            </a:extLst>
          </p:cNvPr>
          <p:cNvCxnSpPr>
            <a:cxnSpLocks/>
          </p:cNvCxnSpPr>
          <p:nvPr/>
        </p:nvCxnSpPr>
        <p:spPr>
          <a:xfrm flipV="1">
            <a:off x="7070957" y="101802"/>
            <a:ext cx="949997" cy="641324"/>
          </a:xfrm>
          <a:prstGeom prst="curvedConnector3">
            <a:avLst>
              <a:gd name="adj1" fmla="val 50000"/>
            </a:avLst>
          </a:prstGeom>
          <a:noFill/>
          <a:ln w="28575" cap="flat" cmpd="sng" algn="ctr">
            <a:solidFill>
              <a:srgbClr val="00983A"/>
            </a:solidFill>
            <a:prstDash val="dash"/>
            <a:miter lim="800000"/>
          </a:ln>
          <a:effectLst/>
        </p:spPr>
      </p:cxnSp>
      <p:cxnSp>
        <p:nvCxnSpPr>
          <p:cNvPr id="17" name="Yhdistin: Kaareva 16">
            <a:extLst>
              <a:ext uri="{FF2B5EF4-FFF2-40B4-BE49-F238E27FC236}">
                <a16:creationId xmlns:a16="http://schemas.microsoft.com/office/drawing/2014/main" id="{F035FC12-2C0E-4AB5-4622-510B8D334CC6}"/>
              </a:ext>
            </a:extLst>
          </p:cNvPr>
          <p:cNvCxnSpPr>
            <a:cxnSpLocks/>
          </p:cNvCxnSpPr>
          <p:nvPr/>
        </p:nvCxnSpPr>
        <p:spPr>
          <a:xfrm rot="5400000" flipH="1" flipV="1">
            <a:off x="6781906" y="226985"/>
            <a:ext cx="470586" cy="242125"/>
          </a:xfrm>
          <a:prstGeom prst="curvedConnector3">
            <a:avLst>
              <a:gd name="adj1" fmla="val 50000"/>
            </a:avLst>
          </a:prstGeom>
          <a:noFill/>
          <a:ln w="28575" cap="flat" cmpd="sng" algn="ctr">
            <a:solidFill>
              <a:srgbClr val="00983A"/>
            </a:solidFill>
            <a:prstDash val="dash"/>
            <a:miter lim="800000"/>
          </a:ln>
          <a:effectLst/>
        </p:spPr>
      </p:cxnSp>
      <p:cxnSp>
        <p:nvCxnSpPr>
          <p:cNvPr id="22" name="Yhdistin: Kaareva 21">
            <a:extLst>
              <a:ext uri="{FF2B5EF4-FFF2-40B4-BE49-F238E27FC236}">
                <a16:creationId xmlns:a16="http://schemas.microsoft.com/office/drawing/2014/main" id="{A09E544B-4146-32E5-0C21-2041682DB416}"/>
              </a:ext>
            </a:extLst>
          </p:cNvPr>
          <p:cNvCxnSpPr>
            <a:cxnSpLocks/>
          </p:cNvCxnSpPr>
          <p:nvPr/>
        </p:nvCxnSpPr>
        <p:spPr>
          <a:xfrm rot="10800000">
            <a:off x="5164920" y="112755"/>
            <a:ext cx="883482" cy="840704"/>
          </a:xfrm>
          <a:prstGeom prst="curvedConnector3">
            <a:avLst>
              <a:gd name="adj1" fmla="val 50000"/>
            </a:avLst>
          </a:prstGeom>
          <a:noFill/>
          <a:ln w="28575" cap="flat" cmpd="sng" algn="ctr">
            <a:solidFill>
              <a:srgbClr val="00983A"/>
            </a:solidFill>
            <a:prstDash val="dash"/>
            <a:miter lim="800000"/>
          </a:ln>
          <a:effectLst/>
        </p:spPr>
      </p:cxnSp>
      <p:cxnSp>
        <p:nvCxnSpPr>
          <p:cNvPr id="23" name="Yhdistin: Kaareva 22">
            <a:extLst>
              <a:ext uri="{FF2B5EF4-FFF2-40B4-BE49-F238E27FC236}">
                <a16:creationId xmlns:a16="http://schemas.microsoft.com/office/drawing/2014/main" id="{D0FD276E-BFDD-7CE7-BB0F-29EA36B465E1}"/>
              </a:ext>
            </a:extLst>
          </p:cNvPr>
          <p:cNvCxnSpPr>
            <a:cxnSpLocks/>
          </p:cNvCxnSpPr>
          <p:nvPr/>
        </p:nvCxnSpPr>
        <p:spPr>
          <a:xfrm rot="16200000" flipV="1">
            <a:off x="5772093" y="188559"/>
            <a:ext cx="599530" cy="447920"/>
          </a:xfrm>
          <a:prstGeom prst="curvedConnector3">
            <a:avLst>
              <a:gd name="adj1" fmla="val 50000"/>
            </a:avLst>
          </a:prstGeom>
          <a:noFill/>
          <a:ln w="28575" cap="flat" cmpd="sng" algn="ctr">
            <a:solidFill>
              <a:srgbClr val="00983A"/>
            </a:solidFill>
            <a:prstDash val="dash"/>
            <a:miter lim="800000"/>
          </a:ln>
          <a:effectLst/>
        </p:spPr>
      </p:cxnSp>
      <p:sp>
        <p:nvSpPr>
          <p:cNvPr id="29" name="Suorakulmio 28">
            <a:extLst>
              <a:ext uri="{FF2B5EF4-FFF2-40B4-BE49-F238E27FC236}">
                <a16:creationId xmlns:a16="http://schemas.microsoft.com/office/drawing/2014/main" id="{86E685DB-9CBE-9655-4225-74C67386A823}"/>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6" name="Tekstiruutu 15">
            <a:extLst>
              <a:ext uri="{FF2B5EF4-FFF2-40B4-BE49-F238E27FC236}">
                <a16:creationId xmlns:a16="http://schemas.microsoft.com/office/drawing/2014/main" id="{83E7ED09-28CB-C455-D6FD-02B5CAD865D9}"/>
              </a:ext>
            </a:extLst>
          </p:cNvPr>
          <p:cNvSpPr txBox="1"/>
          <p:nvPr/>
        </p:nvSpPr>
        <p:spPr>
          <a:xfrm>
            <a:off x="201298" y="109945"/>
            <a:ext cx="6094520" cy="400110"/>
          </a:xfrm>
          <a:prstGeom prst="rect">
            <a:avLst/>
          </a:prstGeom>
          <a:noFill/>
        </p:spPr>
        <p:txBody>
          <a:bodyPr wrap="square">
            <a:spAutoFit/>
          </a:bodyPr>
          <a:lstStyle/>
          <a:p>
            <a:r>
              <a:rPr lang="fi-FI" sz="2000">
                <a:solidFill>
                  <a:srgbClr val="000000"/>
                </a:solidFill>
                <a:effectLst/>
                <a:latin typeface="+mj-lt"/>
                <a:ea typeface="Calibri" panose="020F0502020204030204" pitchFamily="34" charset="0"/>
              </a:rPr>
              <a:t>Studerandevårdens stig</a:t>
            </a:r>
            <a:endParaRPr lang="fi-FI" sz="1200">
              <a:solidFill>
                <a:srgbClr val="000000"/>
              </a:solidFill>
              <a:effectLst/>
              <a:latin typeface="+mj-lt"/>
              <a:ea typeface="Calibri" panose="020F0502020204030204" pitchFamily="34" charset="0"/>
            </a:endParaRPr>
          </a:p>
        </p:txBody>
      </p:sp>
    </p:spTree>
    <p:extLst>
      <p:ext uri="{BB962C8B-B14F-4D97-AF65-F5344CB8AC3E}">
        <p14:creationId xmlns:p14="http://schemas.microsoft.com/office/powerpoint/2010/main" val="3821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F23704-0C80-FB9E-03E7-93E1F7ACEED7}"/>
              </a:ext>
            </a:extLst>
          </p:cNvPr>
          <p:cNvSpPr>
            <a:spLocks noGrp="1"/>
          </p:cNvSpPr>
          <p:nvPr>
            <p:ph type="ctrTitle"/>
          </p:nvPr>
        </p:nvSpPr>
        <p:spPr/>
        <p:txBody>
          <a:bodyPr>
            <a:normAutofit/>
          </a:bodyPr>
          <a:lstStyle/>
          <a:p>
            <a:r>
              <a:rPr lang="fi-FI" sz="2800" kern="100">
                <a:effectLst/>
                <a:latin typeface="+mj-lt"/>
                <a:ea typeface="Calibri" panose="020F0502020204030204" pitchFamily="34" charset="0"/>
                <a:cs typeface="Times New Roman" panose="02020603050405020304" pitchFamily="18" charset="0"/>
              </a:rPr>
              <a:t>Plan över samarbetet mellan välfärdsområdet och utbildningens arrangörer för att genomföra studerandevårdens helhet</a:t>
            </a:r>
            <a:br>
              <a:rPr lang="fi-FI" sz="2800" kern="100">
                <a:effectLst/>
                <a:latin typeface="+mj-lt"/>
                <a:ea typeface="Calibri" panose="020F0502020204030204" pitchFamily="34" charset="0"/>
                <a:cs typeface="Times New Roman" panose="02020603050405020304" pitchFamily="18" charset="0"/>
              </a:rPr>
            </a:br>
            <a:endParaRPr lang="fi-FI" sz="2800">
              <a:latin typeface="+mj-lt"/>
            </a:endParaRPr>
          </a:p>
        </p:txBody>
      </p:sp>
    </p:spTree>
    <p:extLst>
      <p:ext uri="{BB962C8B-B14F-4D97-AF65-F5344CB8AC3E}">
        <p14:creationId xmlns:p14="http://schemas.microsoft.com/office/powerpoint/2010/main" val="319686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2FA4BA3-D556-E725-B410-414A518C3A7B}"/>
              </a:ext>
            </a:extLst>
          </p:cNvPr>
          <p:cNvPicPr>
            <a:picLocks noChangeAspect="1"/>
          </p:cNvPicPr>
          <p:nvPr/>
        </p:nvPicPr>
        <p:blipFill>
          <a:blip r:embed="rId2"/>
          <a:stretch>
            <a:fillRect/>
          </a:stretch>
        </p:blipFill>
        <p:spPr>
          <a:xfrm>
            <a:off x="7319862" y="2799375"/>
            <a:ext cx="1487915" cy="2529021"/>
          </a:xfrm>
          <a:prstGeom prst="rect">
            <a:avLst/>
          </a:prstGeom>
        </p:spPr>
      </p:pic>
      <p:sp>
        <p:nvSpPr>
          <p:cNvPr id="3" name="Vuokaaviosymboli: Liitin 2">
            <a:extLst>
              <a:ext uri="{FF2B5EF4-FFF2-40B4-BE49-F238E27FC236}">
                <a16:creationId xmlns:a16="http://schemas.microsoft.com/office/drawing/2014/main" id="{F097A5F1-C03E-DA0C-96C0-F0AA9E5D25CE}"/>
              </a:ext>
            </a:extLst>
          </p:cNvPr>
          <p:cNvSpPr/>
          <p:nvPr/>
        </p:nvSpPr>
        <p:spPr>
          <a:xfrm>
            <a:off x="6846684" y="471321"/>
            <a:ext cx="2245360" cy="2194560"/>
          </a:xfrm>
          <a:prstGeom prst="flowChartConnector">
            <a:avLst/>
          </a:prstGeom>
          <a:ln w="28575">
            <a:solidFill>
              <a:schemeClr val="accent1"/>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chemeClr val="accent4"/>
                </a:solidFill>
                <a:effectLst/>
                <a:latin typeface="+mj-lt"/>
                <a:ea typeface="Calibri" panose="020F0502020204030204" pitchFamily="34" charset="0"/>
                <a:cs typeface="Times New Roman" panose="02020603050405020304" pitchFamily="18" charset="0"/>
              </a:rPr>
              <a:t>Gemensam studerandevård är primär och hör till alla.</a:t>
            </a:r>
            <a:endParaRPr kumimoji="0" lang="fi-FI" sz="1400" b="0" i="0" u="none" strike="noStrike" kern="1200" cap="none" spc="0" normalizeH="0" baseline="0" noProof="0">
              <a:ln>
                <a:noFill/>
              </a:ln>
              <a:solidFill>
                <a:schemeClr val="accent4"/>
              </a:solidFill>
              <a:effectLst/>
              <a:uLnTx/>
              <a:uFillTx/>
              <a:latin typeface="+mj-lt"/>
              <a:ea typeface="+mn-ea"/>
              <a:cs typeface="+mn-cs"/>
            </a:endParaRPr>
          </a:p>
        </p:txBody>
      </p:sp>
      <p:sp>
        <p:nvSpPr>
          <p:cNvPr id="5" name="Vuokaaviosymboli: Liitin 4">
            <a:extLst>
              <a:ext uri="{FF2B5EF4-FFF2-40B4-BE49-F238E27FC236}">
                <a16:creationId xmlns:a16="http://schemas.microsoft.com/office/drawing/2014/main" id="{D477F032-CB58-2AA7-D4B2-1E47EF1E6D1A}"/>
              </a:ext>
            </a:extLst>
          </p:cNvPr>
          <p:cNvSpPr/>
          <p:nvPr/>
        </p:nvSpPr>
        <p:spPr>
          <a:xfrm>
            <a:off x="9145938" y="2193596"/>
            <a:ext cx="2766857" cy="2694038"/>
          </a:xfrm>
          <a:prstGeom prst="flowChartConnector">
            <a:avLst/>
          </a:prstGeom>
          <a:ln w="28575">
            <a:solidFill>
              <a:schemeClr val="accent1"/>
            </a:solidFill>
            <a:prstDash val="dash"/>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r>
              <a:rPr lang="fi-FI" sz="1400">
                <a:solidFill>
                  <a:srgbClr val="000000"/>
                </a:solidFill>
                <a:effectLst/>
                <a:latin typeface="+mj-lt"/>
                <a:ea typeface="Calibri" panose="020F0502020204030204" pitchFamily="34" charset="0"/>
              </a:rPr>
              <a:t>Välfärdsområde:</a:t>
            </a:r>
          </a:p>
          <a:p>
            <a:pPr marL="285750" lvl="0" indent="-285750">
              <a:spcAft>
                <a:spcPts val="125"/>
              </a:spcAft>
              <a:buFont typeface="Arial" panose="020B0604020202020204" pitchFamily="34" charset="0"/>
              <a:buChar char="•"/>
            </a:pPr>
            <a:r>
              <a:rPr lang="fi-FI" sz="1400">
                <a:solidFill>
                  <a:srgbClr val="000000"/>
                </a:solidFill>
                <a:effectLst/>
                <a:latin typeface="+mj-lt"/>
                <a:ea typeface="Calibri" panose="020F0502020204030204" pitchFamily="34" charset="0"/>
              </a:rPr>
              <a:t>studerandevårdens tjänster: kuratorer, psykologer, hälsovårdsskötare och läkare</a:t>
            </a:r>
          </a:p>
          <a:p>
            <a:pPr marL="285750" lvl="0" indent="-285750">
              <a:spcAft>
                <a:spcPts val="125"/>
              </a:spcAft>
              <a:buFont typeface="Arial" panose="020B0604020202020204" pitchFamily="34" charset="0"/>
              <a:buChar char="•"/>
            </a:pPr>
            <a:r>
              <a:rPr lang="fi-FI" sz="1400">
                <a:solidFill>
                  <a:srgbClr val="000000"/>
                </a:solidFill>
                <a:effectLst/>
                <a:latin typeface="+mj-lt"/>
                <a:ea typeface="Calibri" panose="020F0502020204030204" pitchFamily="34" charset="0"/>
              </a:rPr>
              <a:t>Regionala elevhälsoplan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1E1E1E"/>
              </a:solidFill>
              <a:effectLst/>
              <a:uLnTx/>
              <a:uFillTx/>
              <a:latin typeface="Calibri Light" panose="020F0302020204030204"/>
              <a:ea typeface="+mn-ea"/>
              <a:cs typeface="Calibri Light"/>
            </a:endParaRPr>
          </a:p>
        </p:txBody>
      </p:sp>
      <p:sp>
        <p:nvSpPr>
          <p:cNvPr id="6" name="Vuokaaviosymboli: Liitin 5">
            <a:extLst>
              <a:ext uri="{FF2B5EF4-FFF2-40B4-BE49-F238E27FC236}">
                <a16:creationId xmlns:a16="http://schemas.microsoft.com/office/drawing/2014/main" id="{492F3F23-582B-B71E-9807-56A93755E15F}"/>
              </a:ext>
            </a:extLst>
          </p:cNvPr>
          <p:cNvSpPr/>
          <p:nvPr/>
        </p:nvSpPr>
        <p:spPr>
          <a:xfrm>
            <a:off x="4268738" y="2207182"/>
            <a:ext cx="2766857" cy="2694038"/>
          </a:xfrm>
          <a:prstGeom prst="flowChartConnector">
            <a:avLst/>
          </a:prstGeom>
          <a:ln w="28575">
            <a:solidFill>
              <a:schemeClr val="accent1"/>
            </a:solidFill>
            <a:prstDash val="dash"/>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r>
              <a:rPr lang="fi-FI" sz="1400">
                <a:solidFill>
                  <a:srgbClr val="000000"/>
                </a:solidFill>
                <a:effectLst/>
                <a:latin typeface="+mj-lt"/>
                <a:ea typeface="Calibri" panose="020F0502020204030204" pitchFamily="34" charset="0"/>
              </a:rPr>
              <a:t>Utbildningens arrangör:</a:t>
            </a:r>
          </a:p>
          <a:p>
            <a:pPr marL="285750" lvl="0" indent="-285750">
              <a:spcAft>
                <a:spcPts val="125"/>
              </a:spcAft>
              <a:buFont typeface="Arial" panose="020B0604020202020204" pitchFamily="34" charset="0"/>
              <a:buChar char="•"/>
            </a:pPr>
            <a:r>
              <a:rPr lang="fi-FI" sz="1400">
                <a:solidFill>
                  <a:srgbClr val="000000"/>
                </a:solidFill>
                <a:effectLst/>
                <a:latin typeface="+mj-lt"/>
                <a:ea typeface="Calibri" panose="020F0502020204030204" pitchFamily="34" charset="0"/>
              </a:rPr>
              <a:t>gemensam studerandevård</a:t>
            </a:r>
          </a:p>
          <a:p>
            <a:pPr marL="285750" lvl="0" indent="-285750">
              <a:spcAft>
                <a:spcPts val="125"/>
              </a:spcAft>
              <a:buFont typeface="Arial" panose="020B0604020202020204" pitchFamily="34" charset="0"/>
              <a:buChar char="•"/>
            </a:pPr>
            <a:r>
              <a:rPr lang="fi-FI" sz="1400">
                <a:solidFill>
                  <a:srgbClr val="000000"/>
                </a:solidFill>
                <a:effectLst/>
                <a:latin typeface="+mj-lt"/>
                <a:ea typeface="Calibri" panose="020F0502020204030204" pitchFamily="34" charset="0"/>
              </a:rPr>
              <a:t>Undevisnings- och fostringspersonal</a:t>
            </a:r>
          </a:p>
          <a:p>
            <a:pPr marL="285750" lvl="0" indent="-285750">
              <a:spcAft>
                <a:spcPts val="125"/>
              </a:spcAft>
              <a:buFont typeface="Arial" panose="020B0604020202020204" pitchFamily="34" charset="0"/>
              <a:buChar char="•"/>
            </a:pPr>
            <a:r>
              <a:rPr lang="fi-FI" sz="1400">
                <a:solidFill>
                  <a:srgbClr val="000000"/>
                </a:solidFill>
                <a:effectLst/>
                <a:latin typeface="+mj-lt"/>
                <a:ea typeface="Calibri" panose="020F0502020204030204" pitchFamily="34" charset="0"/>
              </a:rPr>
              <a:t>Utbildningsarrangörens elevhälsoplan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err="1">
              <a:ln>
                <a:noFill/>
              </a:ln>
              <a:solidFill>
                <a:srgbClr val="1E1E1E"/>
              </a:solidFill>
              <a:effectLst/>
              <a:uLnTx/>
              <a:uFillTx/>
              <a:latin typeface="Calibri Light" panose="020F0302020204030204"/>
              <a:ea typeface="+mn-ea"/>
              <a:cs typeface="Calibri Light"/>
            </a:endParaRPr>
          </a:p>
        </p:txBody>
      </p:sp>
      <p:sp>
        <p:nvSpPr>
          <p:cNvPr id="7" name="Nuoli: Kaareva ylös 6">
            <a:extLst>
              <a:ext uri="{FF2B5EF4-FFF2-40B4-BE49-F238E27FC236}">
                <a16:creationId xmlns:a16="http://schemas.microsoft.com/office/drawing/2014/main" id="{6677651E-6104-9371-3CA7-51A049F8A171}"/>
              </a:ext>
            </a:extLst>
          </p:cNvPr>
          <p:cNvSpPr/>
          <p:nvPr/>
        </p:nvSpPr>
        <p:spPr>
          <a:xfrm>
            <a:off x="6874255" y="4827293"/>
            <a:ext cx="2467896" cy="924233"/>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kstiruutu 7">
            <a:extLst>
              <a:ext uri="{FF2B5EF4-FFF2-40B4-BE49-F238E27FC236}">
                <a16:creationId xmlns:a16="http://schemas.microsoft.com/office/drawing/2014/main" id="{9B845534-9278-0720-8D24-47767E23790B}"/>
              </a:ext>
            </a:extLst>
          </p:cNvPr>
          <p:cNvSpPr txBox="1"/>
          <p:nvPr/>
        </p:nvSpPr>
        <p:spPr>
          <a:xfrm>
            <a:off x="6259252" y="5892519"/>
            <a:ext cx="3747402" cy="892552"/>
          </a:xfrm>
          <a:prstGeom prst="rect">
            <a:avLst/>
          </a:prstGeom>
          <a:noFill/>
        </p:spPr>
        <p:txBody>
          <a:bodyPr wrap="square" rtlCol="0">
            <a:spAutoFit/>
          </a:bodyPr>
          <a:lstStyle/>
          <a:p>
            <a:pPr algn="ctr"/>
            <a:r>
              <a:rPr lang="fi-FI" sz="1800">
                <a:solidFill>
                  <a:srgbClr val="000000"/>
                </a:solidFill>
                <a:effectLst/>
                <a:latin typeface="+mj-lt"/>
                <a:ea typeface="Calibri" panose="020F0502020204030204" pitchFamily="34" charset="0"/>
              </a:rPr>
              <a:t>Tillgänglighet till tjänsterna som närservice, med låg tröskel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9" name="Tekstiruutu 8">
            <a:extLst>
              <a:ext uri="{FF2B5EF4-FFF2-40B4-BE49-F238E27FC236}">
                <a16:creationId xmlns:a16="http://schemas.microsoft.com/office/drawing/2014/main" id="{02A0C64E-2A24-0BBB-0CAF-F9F82A15F0F9}"/>
              </a:ext>
            </a:extLst>
          </p:cNvPr>
          <p:cNvSpPr txBox="1"/>
          <p:nvPr/>
        </p:nvSpPr>
        <p:spPr>
          <a:xfrm>
            <a:off x="254290" y="594480"/>
            <a:ext cx="3441290" cy="5950219"/>
          </a:xfrm>
          <a:prstGeom prst="rect">
            <a:avLst/>
          </a:prstGeom>
          <a:noFill/>
          <a:ln w="28575">
            <a:solidFill>
              <a:schemeClr val="accent1"/>
            </a:solidFill>
            <a:prstDash val="solid"/>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a:p>
            <a:r>
              <a:rPr lang="fi-FI" sz="1800">
                <a:solidFill>
                  <a:schemeClr val="accent4"/>
                </a:solidFill>
                <a:effectLst/>
                <a:latin typeface="+mj-lt"/>
                <a:ea typeface="Calibri" panose="020F0502020204030204" pitchFamily="34" charset="0"/>
              </a:rPr>
              <a:t>Studerandevården genomförs som samarbete mellan Vanda och Kervo välfärdsområdet och utbildningens arrangörer. Välfärdsområdet ansvarar för ordnandet av studerandevårdens tjänster på läroanstalter som ligger i Vanda och Kervo välfärdsområde.</a:t>
            </a:r>
          </a:p>
          <a:p>
            <a:endParaRPr lang="fi-FI" sz="1800">
              <a:solidFill>
                <a:schemeClr val="accent4"/>
              </a:solidFill>
              <a:effectLst/>
              <a:latin typeface="+mj-lt"/>
              <a:ea typeface="Calibri" panose="020F0502020204030204" pitchFamily="34" charset="0"/>
            </a:endParaRPr>
          </a:p>
          <a:p>
            <a:pPr>
              <a:lnSpc>
                <a:spcPct val="107000"/>
              </a:lnSpc>
              <a:spcAft>
                <a:spcPts val="800"/>
              </a:spcAft>
            </a:pPr>
            <a:r>
              <a:rPr lang="fi-FI" sz="1800" kern="100">
                <a:solidFill>
                  <a:schemeClr val="accent4"/>
                </a:solidFill>
                <a:effectLst/>
                <a:latin typeface="+mj-lt"/>
                <a:ea typeface="Calibri" panose="020F0502020204030204" pitchFamily="34" charset="0"/>
                <a:cs typeface="Times New Roman" panose="02020603050405020304" pitchFamily="18" charset="0"/>
              </a:rPr>
              <a:t>Utbildningsarrangören ansvarar för att, utbildningsarrangörens elevhälsoplan genomförs.</a:t>
            </a:r>
          </a:p>
          <a:p>
            <a:pPr>
              <a:lnSpc>
                <a:spcPct val="107000"/>
              </a:lnSpc>
              <a:spcAft>
                <a:spcPts val="800"/>
              </a:spcAft>
            </a:pPr>
            <a:r>
              <a:rPr lang="fi-FI" sz="1800" kern="100">
                <a:solidFill>
                  <a:schemeClr val="accent4"/>
                </a:solidFill>
                <a:effectLst/>
                <a:latin typeface="+mj-lt"/>
                <a:ea typeface="Calibri" panose="020F0502020204030204" pitchFamily="34" charset="0"/>
                <a:cs typeface="Times New Roman" panose="02020603050405020304" pitchFamily="18" charset="0"/>
              </a:rPr>
              <a:t> Utbildningsarrangören ska se till att det finns lämpliga lokaler för studerandevården på läroanstalten eller i dess omedelbara närhet. Lokalerna ska vara lätt tillgängliga för eleverna.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chemeClr val="accent4"/>
              </a:solidFill>
              <a:effectLst/>
              <a:uLnTx/>
              <a:uFillTx/>
              <a:latin typeface="+mj-lt"/>
              <a:ea typeface="+mn-ea"/>
              <a:cs typeface="+mn-cs"/>
            </a:endParaRPr>
          </a:p>
        </p:txBody>
      </p:sp>
      <p:sp>
        <p:nvSpPr>
          <p:cNvPr id="11" name="Tekstiruutu 10">
            <a:extLst>
              <a:ext uri="{FF2B5EF4-FFF2-40B4-BE49-F238E27FC236}">
                <a16:creationId xmlns:a16="http://schemas.microsoft.com/office/drawing/2014/main" id="{B6F478D0-42FA-087C-F29F-A75B01E6A036}"/>
              </a:ext>
            </a:extLst>
          </p:cNvPr>
          <p:cNvSpPr txBox="1"/>
          <p:nvPr/>
        </p:nvSpPr>
        <p:spPr>
          <a:xfrm>
            <a:off x="29497" y="100471"/>
            <a:ext cx="7226270" cy="707886"/>
          </a:xfrm>
          <a:prstGeom prst="rect">
            <a:avLst/>
          </a:prstGeom>
          <a:noFill/>
        </p:spPr>
        <p:txBody>
          <a:bodyPr wrap="square">
            <a:spAutoFit/>
          </a:bodyPr>
          <a:lstStyle/>
          <a:p>
            <a:r>
              <a:rPr lang="fi-FI" sz="2000" kern="100">
                <a:solidFill>
                  <a:schemeClr val="accent4"/>
                </a:solidFill>
                <a:effectLst/>
                <a:latin typeface="+mj-lt"/>
                <a:ea typeface="Calibri" panose="020F0502020204030204" pitchFamily="34" charset="0"/>
                <a:cs typeface="Times New Roman" panose="02020603050405020304" pitchFamily="18" charset="0"/>
              </a:rPr>
              <a:t>Samarbete mellan välfärdsområdet och arrangörer av utbildning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2" name="Suorakulmio 11">
            <a:extLst>
              <a:ext uri="{FF2B5EF4-FFF2-40B4-BE49-F238E27FC236}">
                <a16:creationId xmlns:a16="http://schemas.microsoft.com/office/drawing/2014/main" id="{B470A18E-4B08-72AA-5097-37DF125EC1A9}"/>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cxnSp>
        <p:nvCxnSpPr>
          <p:cNvPr id="13" name="Yhdistin: Kaareva 12">
            <a:extLst>
              <a:ext uri="{FF2B5EF4-FFF2-40B4-BE49-F238E27FC236}">
                <a16:creationId xmlns:a16="http://schemas.microsoft.com/office/drawing/2014/main" id="{12B42583-EB83-FF44-B4BC-B7AB1FF18CD9}"/>
              </a:ext>
            </a:extLst>
          </p:cNvPr>
          <p:cNvCxnSpPr>
            <a:cxnSpLocks/>
          </p:cNvCxnSpPr>
          <p:nvPr/>
        </p:nvCxnSpPr>
        <p:spPr>
          <a:xfrm flipV="1">
            <a:off x="5958673" y="1517232"/>
            <a:ext cx="888009" cy="689950"/>
          </a:xfrm>
          <a:prstGeom prst="curvedConnector3">
            <a:avLst>
              <a:gd name="adj1" fmla="val 50000"/>
            </a:avLst>
          </a:prstGeom>
          <a:noFill/>
          <a:ln w="28575" cap="flat" cmpd="sng" algn="ctr">
            <a:solidFill>
              <a:srgbClr val="00983A"/>
            </a:solidFill>
            <a:prstDash val="dash"/>
            <a:miter lim="800000"/>
          </a:ln>
          <a:effectLst/>
        </p:spPr>
      </p:cxnSp>
      <p:cxnSp>
        <p:nvCxnSpPr>
          <p:cNvPr id="17" name="Yhdistin: Kaareva 16">
            <a:extLst>
              <a:ext uri="{FF2B5EF4-FFF2-40B4-BE49-F238E27FC236}">
                <a16:creationId xmlns:a16="http://schemas.microsoft.com/office/drawing/2014/main" id="{9FFADC36-58DE-26BC-CD2F-EAC796D0B289}"/>
              </a:ext>
            </a:extLst>
          </p:cNvPr>
          <p:cNvCxnSpPr>
            <a:cxnSpLocks/>
            <a:stCxn id="3" idx="7"/>
          </p:cNvCxnSpPr>
          <p:nvPr/>
        </p:nvCxnSpPr>
        <p:spPr>
          <a:xfrm rot="16200000" flipH="1">
            <a:off x="8782114" y="773811"/>
            <a:ext cx="1424539" cy="1462330"/>
          </a:xfrm>
          <a:prstGeom prst="curvedConnector4">
            <a:avLst>
              <a:gd name="adj1" fmla="val -16047"/>
              <a:gd name="adj2" fmla="val 61243"/>
            </a:avLst>
          </a:prstGeom>
          <a:noFill/>
          <a:ln w="28575" cap="flat" cmpd="sng" algn="ctr">
            <a:solidFill>
              <a:srgbClr val="00983A"/>
            </a:solidFill>
            <a:prstDash val="dash"/>
            <a:miter lim="800000"/>
          </a:ln>
          <a:effectLst/>
        </p:spPr>
      </p:cxnSp>
      <p:cxnSp>
        <p:nvCxnSpPr>
          <p:cNvPr id="28" name="Yhdistin: Kaareva 27">
            <a:extLst>
              <a:ext uri="{FF2B5EF4-FFF2-40B4-BE49-F238E27FC236}">
                <a16:creationId xmlns:a16="http://schemas.microsoft.com/office/drawing/2014/main" id="{58080684-ECC0-A221-108F-9878CC36071D}"/>
              </a:ext>
            </a:extLst>
          </p:cNvPr>
          <p:cNvCxnSpPr>
            <a:cxnSpLocks/>
          </p:cNvCxnSpPr>
          <p:nvPr/>
        </p:nvCxnSpPr>
        <p:spPr>
          <a:xfrm flipV="1">
            <a:off x="3843976" y="4827293"/>
            <a:ext cx="1188788" cy="743126"/>
          </a:xfrm>
          <a:prstGeom prst="curvedConnector3">
            <a:avLst>
              <a:gd name="adj1" fmla="val 50000"/>
            </a:avLst>
          </a:prstGeom>
          <a:noFill/>
          <a:ln w="28575" cap="flat" cmpd="sng" algn="ctr">
            <a:solidFill>
              <a:srgbClr val="00983A"/>
            </a:solidFill>
            <a:prstDash val="dash"/>
            <a:miter lim="800000"/>
          </a:ln>
          <a:effectLst/>
        </p:spPr>
      </p:cxnSp>
      <p:cxnSp>
        <p:nvCxnSpPr>
          <p:cNvPr id="29" name="Yhdistin: Kaareva 28">
            <a:extLst>
              <a:ext uri="{FF2B5EF4-FFF2-40B4-BE49-F238E27FC236}">
                <a16:creationId xmlns:a16="http://schemas.microsoft.com/office/drawing/2014/main" id="{4875DEA5-9622-5BD5-A61E-4D8C0BC415DD}"/>
              </a:ext>
            </a:extLst>
          </p:cNvPr>
          <p:cNvCxnSpPr>
            <a:cxnSpLocks/>
          </p:cNvCxnSpPr>
          <p:nvPr/>
        </p:nvCxnSpPr>
        <p:spPr>
          <a:xfrm>
            <a:off x="10671156" y="4920886"/>
            <a:ext cx="1472571" cy="1283594"/>
          </a:xfrm>
          <a:prstGeom prst="curvedConnector3">
            <a:avLst>
              <a:gd name="adj1" fmla="val 50000"/>
            </a:avLst>
          </a:prstGeom>
          <a:noFill/>
          <a:ln w="28575" cap="flat" cmpd="sng" algn="ctr">
            <a:solidFill>
              <a:srgbClr val="00983A"/>
            </a:solidFill>
            <a:prstDash val="dash"/>
            <a:miter lim="800000"/>
          </a:ln>
          <a:effectLst/>
        </p:spPr>
      </p:cxnSp>
    </p:spTree>
    <p:extLst>
      <p:ext uri="{BB962C8B-B14F-4D97-AF65-F5344CB8AC3E}">
        <p14:creationId xmlns:p14="http://schemas.microsoft.com/office/powerpoint/2010/main" val="422162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2750E-68DF-3058-A703-9CC336CD1397}"/>
              </a:ext>
            </a:extLst>
          </p:cNvPr>
          <p:cNvSpPr>
            <a:spLocks noGrp="1"/>
          </p:cNvSpPr>
          <p:nvPr>
            <p:ph type="title"/>
          </p:nvPr>
        </p:nvSpPr>
        <p:spPr>
          <a:xfrm>
            <a:off x="84841" y="-573806"/>
            <a:ext cx="10260000" cy="1325563"/>
          </a:xfrm>
        </p:spPr>
        <p:txBody>
          <a:bodyPr>
            <a:normAutofit/>
          </a:bodyPr>
          <a:lstStyle/>
          <a:p>
            <a:r>
              <a:rPr lang="fi-FI" sz="2000">
                <a:solidFill>
                  <a:srgbClr val="000000"/>
                </a:solidFill>
                <a:effectLst/>
                <a:latin typeface="+mj-lt"/>
                <a:ea typeface="Calibri" panose="020F0502020204030204" pitchFamily="34" charset="0"/>
              </a:rPr>
              <a:t>Lagstadgade grupper</a:t>
            </a:r>
            <a:br>
              <a:rPr lang="fi-FI" sz="1800">
                <a:solidFill>
                  <a:srgbClr val="000000"/>
                </a:solidFill>
                <a:effectLst/>
                <a:latin typeface="Calibri" panose="020F0502020204030204" pitchFamily="34" charset="0"/>
                <a:ea typeface="Calibri" panose="020F0502020204030204" pitchFamily="34" charset="0"/>
              </a:rPr>
            </a:br>
            <a:endParaRPr lang="fi-FI" sz="2000">
              <a:latin typeface="+mj-lt"/>
            </a:endParaRPr>
          </a:p>
        </p:txBody>
      </p:sp>
      <p:sp>
        <p:nvSpPr>
          <p:cNvPr id="3" name="Vuokaaviosymboli: Liitin 2">
            <a:extLst>
              <a:ext uri="{FF2B5EF4-FFF2-40B4-BE49-F238E27FC236}">
                <a16:creationId xmlns:a16="http://schemas.microsoft.com/office/drawing/2014/main" id="{3A8FCE76-CE45-1809-B775-29C5B4BBB06D}"/>
              </a:ext>
            </a:extLst>
          </p:cNvPr>
          <p:cNvSpPr/>
          <p:nvPr/>
        </p:nvSpPr>
        <p:spPr>
          <a:xfrm>
            <a:off x="842839" y="865239"/>
            <a:ext cx="2803081" cy="2793901"/>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b="1">
                <a:solidFill>
                  <a:srgbClr val="000000"/>
                </a:solidFill>
                <a:effectLst/>
                <a:latin typeface="+mj-lt"/>
                <a:ea typeface="Calibri" panose="020F0502020204030204" pitchFamily="34" charset="0"/>
              </a:rPr>
              <a:t>Regional samarbetsgrupp för studerandevården</a:t>
            </a:r>
          </a:p>
          <a:p>
            <a:pPr algn="ctr"/>
            <a:r>
              <a:rPr lang="fi-FI" sz="1800">
                <a:solidFill>
                  <a:srgbClr val="000000"/>
                </a:solidFill>
                <a:effectLst/>
                <a:latin typeface="+mj-lt"/>
                <a:ea typeface="Calibri" panose="020F0502020204030204" pitchFamily="34" charset="0"/>
              </a:rPr>
              <a:t>Välfärdsområdet som ansvarig part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5" name="Vuokaaviosymboli: Liitin 4">
            <a:extLst>
              <a:ext uri="{FF2B5EF4-FFF2-40B4-BE49-F238E27FC236}">
                <a16:creationId xmlns:a16="http://schemas.microsoft.com/office/drawing/2014/main" id="{88CD7DDB-DC3A-001E-649C-6E1A49752961}"/>
              </a:ext>
            </a:extLst>
          </p:cNvPr>
          <p:cNvSpPr/>
          <p:nvPr/>
        </p:nvSpPr>
        <p:spPr>
          <a:xfrm>
            <a:off x="3333795" y="3786240"/>
            <a:ext cx="2827908" cy="2707614"/>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b="1">
                <a:solidFill>
                  <a:srgbClr val="000000"/>
                </a:solidFill>
                <a:effectLst/>
                <a:latin typeface="+mj-lt"/>
                <a:ea typeface="Calibri" panose="020F0502020204030204" pitchFamily="34" charset="0"/>
              </a:rPr>
              <a:t>Studerandevårdens styrgrupp</a:t>
            </a:r>
          </a:p>
          <a:p>
            <a:pPr algn="ctr"/>
            <a:r>
              <a:rPr lang="fi-FI" sz="1800">
                <a:solidFill>
                  <a:srgbClr val="000000"/>
                </a:solidFill>
                <a:effectLst/>
                <a:latin typeface="+mj-lt"/>
                <a:ea typeface="Calibri" panose="020F0502020204030204" pitchFamily="34" charset="0"/>
              </a:rPr>
              <a:t>Utbildningens arrangör som ansvarig part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6" name="Vuokaaviosymboli: Liitin 5">
            <a:extLst>
              <a:ext uri="{FF2B5EF4-FFF2-40B4-BE49-F238E27FC236}">
                <a16:creationId xmlns:a16="http://schemas.microsoft.com/office/drawing/2014/main" id="{45E5869A-E459-6193-7034-F536A6A437BB}"/>
              </a:ext>
            </a:extLst>
          </p:cNvPr>
          <p:cNvSpPr/>
          <p:nvPr/>
        </p:nvSpPr>
        <p:spPr>
          <a:xfrm>
            <a:off x="4993885" y="771548"/>
            <a:ext cx="2801315" cy="2793902"/>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1E1E1E"/>
                </a:solidFill>
                <a:effectLst/>
                <a:uLnTx/>
                <a:uFillTx/>
                <a:latin typeface="Calibri Light" panose="020F0302020204030204"/>
                <a:ea typeface="+mn-ea"/>
                <a:cs typeface="+mn-cs"/>
              </a:rPr>
              <a:t>Läroanstaltsspecifik studerandevårds-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1E1E1E"/>
                </a:solidFill>
                <a:effectLst/>
                <a:uLnTx/>
                <a:uFillTx/>
                <a:latin typeface="Calibri Light" panose="020F0302020204030204"/>
                <a:ea typeface="+mn-ea"/>
                <a:cs typeface="+mn-cs"/>
              </a:rPr>
              <a:t>grupp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1E1E1E"/>
                </a:solidFill>
                <a:effectLst/>
                <a:uLnTx/>
                <a:uFillTx/>
                <a:latin typeface="Calibri Light" panose="020F0302020204030204"/>
                <a:ea typeface="+mn-ea"/>
                <a:cs typeface="+mn-cs"/>
              </a:rPr>
              <a:t>Läroanstalten som ansvarig part</a:t>
            </a: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7" name="Vuokaaviosymboli: Liitin 6">
            <a:extLst>
              <a:ext uri="{FF2B5EF4-FFF2-40B4-BE49-F238E27FC236}">
                <a16:creationId xmlns:a16="http://schemas.microsoft.com/office/drawing/2014/main" id="{A2FD45FD-C081-BF49-9474-3D83418C7A17}"/>
              </a:ext>
            </a:extLst>
          </p:cNvPr>
          <p:cNvSpPr/>
          <p:nvPr/>
        </p:nvSpPr>
        <p:spPr>
          <a:xfrm>
            <a:off x="8376749" y="2391442"/>
            <a:ext cx="3068001" cy="3021385"/>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b="1">
                <a:solidFill>
                  <a:srgbClr val="000000"/>
                </a:solidFill>
                <a:effectLst/>
                <a:latin typeface="+mj-lt"/>
                <a:ea typeface="Calibri" panose="020F0502020204030204" pitchFamily="34" charset="0"/>
              </a:rPr>
              <a:t>Mångprofessionell expertgrupp</a:t>
            </a:r>
          </a:p>
          <a:p>
            <a:pPr lvl="0" algn="ctr"/>
            <a:r>
              <a:rPr lang="fi-FI" sz="1800">
                <a:solidFill>
                  <a:srgbClr val="000000"/>
                </a:solidFill>
                <a:effectLst/>
                <a:latin typeface="+mj-lt"/>
                <a:ea typeface="Calibri" panose="020F0502020204030204" pitchFamily="34" charset="0"/>
              </a:rPr>
              <a:t>Enskild elev, gruppen sätts samman av representant för läroanstalten eller studerandevården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pic>
        <p:nvPicPr>
          <p:cNvPr id="10" name="Kuva 9" descr="Kuva, joka sisältää kohteen Polkupyörän kiekko, Polkupyörän runko, pyörä, Polkupyörät – Varusteet ja tarvikkeet&#10;&#10;Kuvaus luotu automaattisesti">
            <a:extLst>
              <a:ext uri="{FF2B5EF4-FFF2-40B4-BE49-F238E27FC236}">
                <a16:creationId xmlns:a16="http://schemas.microsoft.com/office/drawing/2014/main" id="{F057EAB5-D058-C1EB-4C16-743E948835F1}"/>
              </a:ext>
            </a:extLst>
          </p:cNvPr>
          <p:cNvPicPr>
            <a:picLocks noChangeAspect="1"/>
          </p:cNvPicPr>
          <p:nvPr/>
        </p:nvPicPr>
        <p:blipFill>
          <a:blip r:embed="rId2"/>
          <a:stretch>
            <a:fillRect/>
          </a:stretch>
        </p:blipFill>
        <p:spPr>
          <a:xfrm rot="20171055">
            <a:off x="8435006" y="1352134"/>
            <a:ext cx="1272985" cy="1272702"/>
          </a:xfrm>
          <a:prstGeom prst="rect">
            <a:avLst/>
          </a:prstGeom>
        </p:spPr>
      </p:pic>
      <p:pic>
        <p:nvPicPr>
          <p:cNvPr id="11" name="Kuva 10" descr="Kuva, joka sisältää kohteen Polkupyörän kiekko, Polkupyörän runko, pyörä, Polkupyörät – Varusteet ja tarvikkeet&#10;&#10;Kuvaus luotu automaattisesti">
            <a:extLst>
              <a:ext uri="{FF2B5EF4-FFF2-40B4-BE49-F238E27FC236}">
                <a16:creationId xmlns:a16="http://schemas.microsoft.com/office/drawing/2014/main" id="{BC1DFC1C-084C-8714-DBB9-3E1E73EABACA}"/>
              </a:ext>
            </a:extLst>
          </p:cNvPr>
          <p:cNvPicPr>
            <a:picLocks noChangeAspect="1"/>
          </p:cNvPicPr>
          <p:nvPr/>
        </p:nvPicPr>
        <p:blipFill rotWithShape="1">
          <a:blip r:embed="rId2"/>
          <a:srcRect l="1" r="2719" b="456"/>
          <a:stretch/>
        </p:blipFill>
        <p:spPr>
          <a:xfrm rot="20911252">
            <a:off x="3760128" y="2612324"/>
            <a:ext cx="1244148" cy="1272802"/>
          </a:xfrm>
          <a:prstGeom prst="rect">
            <a:avLst/>
          </a:prstGeom>
          <a:scene3d>
            <a:camera prst="orthographicFront">
              <a:rot lat="0" lon="9600000" rev="0"/>
            </a:camera>
            <a:lightRig rig="threePt" dir="t"/>
          </a:scene3d>
        </p:spPr>
      </p:pic>
      <p:pic>
        <p:nvPicPr>
          <p:cNvPr id="12" name="Kuva 11" descr="Kuva, joka sisältää kohteen Polkupyörän kiekko, Polkupyörän runko, pyörä, Polkupyörät – Varusteet ja tarvikkeet&#10;&#10;Kuvaus luotu automaattisesti">
            <a:extLst>
              <a:ext uri="{FF2B5EF4-FFF2-40B4-BE49-F238E27FC236}">
                <a16:creationId xmlns:a16="http://schemas.microsoft.com/office/drawing/2014/main" id="{EB50AB5F-5545-7060-2F8E-3782C2CA7064}"/>
              </a:ext>
            </a:extLst>
          </p:cNvPr>
          <p:cNvPicPr>
            <a:picLocks noChangeAspect="1"/>
          </p:cNvPicPr>
          <p:nvPr/>
        </p:nvPicPr>
        <p:blipFill>
          <a:blip r:embed="rId2"/>
          <a:stretch>
            <a:fillRect/>
          </a:stretch>
        </p:blipFill>
        <p:spPr>
          <a:xfrm rot="12849106">
            <a:off x="392379" y="3265784"/>
            <a:ext cx="1272985" cy="1272702"/>
          </a:xfrm>
          <a:prstGeom prst="rect">
            <a:avLst/>
          </a:prstGeom>
        </p:spPr>
      </p:pic>
      <p:sp>
        <p:nvSpPr>
          <p:cNvPr id="13" name="Suorakulmio 12">
            <a:extLst>
              <a:ext uri="{FF2B5EF4-FFF2-40B4-BE49-F238E27FC236}">
                <a16:creationId xmlns:a16="http://schemas.microsoft.com/office/drawing/2014/main" id="{DAB12DA4-23A4-41B1-B461-B005E34DAD11}"/>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pic>
        <p:nvPicPr>
          <p:cNvPr id="14" name="Kuva 13" descr="Kuva, joka sisältää kohteen Polkupyörän kiekko, Polkupyörän runko, pyörä, Polkupyörät – Varusteet ja tarvikkeet&#10;&#10;Kuvaus luotu automaattisesti">
            <a:extLst>
              <a:ext uri="{FF2B5EF4-FFF2-40B4-BE49-F238E27FC236}">
                <a16:creationId xmlns:a16="http://schemas.microsoft.com/office/drawing/2014/main" id="{309BF5B1-25B6-572E-DDBD-D67C85E94F78}"/>
              </a:ext>
            </a:extLst>
          </p:cNvPr>
          <p:cNvPicPr>
            <a:picLocks noChangeAspect="1"/>
          </p:cNvPicPr>
          <p:nvPr/>
        </p:nvPicPr>
        <p:blipFill rotWithShape="1">
          <a:blip r:embed="rId2"/>
          <a:srcRect l="35607" t="-2166" b="-1"/>
          <a:stretch/>
        </p:blipFill>
        <p:spPr>
          <a:xfrm>
            <a:off x="190119" y="4563469"/>
            <a:ext cx="1009695" cy="1601634"/>
          </a:xfrm>
          <a:prstGeom prst="rect">
            <a:avLst/>
          </a:prstGeom>
        </p:spPr>
      </p:pic>
      <p:pic>
        <p:nvPicPr>
          <p:cNvPr id="15" name="Kuva 14" descr="Kuva, joka sisältää kohteen Polkupyörän kiekko, Polkupyörän runko, pyörä, Polkupyörät – Varusteet ja tarvikkeet&#10;&#10;Kuvaus luotu automaattisesti">
            <a:extLst>
              <a:ext uri="{FF2B5EF4-FFF2-40B4-BE49-F238E27FC236}">
                <a16:creationId xmlns:a16="http://schemas.microsoft.com/office/drawing/2014/main" id="{1F7AE705-87C9-74AA-8ED8-A0F85FEE797F}"/>
              </a:ext>
            </a:extLst>
          </p:cNvPr>
          <p:cNvPicPr>
            <a:picLocks noChangeAspect="1"/>
          </p:cNvPicPr>
          <p:nvPr/>
        </p:nvPicPr>
        <p:blipFill rotWithShape="1">
          <a:blip r:embed="rId2"/>
          <a:srcRect l="18269" r="28095" b="68356"/>
          <a:stretch/>
        </p:blipFill>
        <p:spPr>
          <a:xfrm>
            <a:off x="9694290" y="5239196"/>
            <a:ext cx="2400300" cy="1415767"/>
          </a:xfrm>
          <a:prstGeom prst="rect">
            <a:avLst/>
          </a:prstGeom>
        </p:spPr>
      </p:pic>
      <p:cxnSp>
        <p:nvCxnSpPr>
          <p:cNvPr id="16" name="Yhdistin: Kaareva 15">
            <a:extLst>
              <a:ext uri="{FF2B5EF4-FFF2-40B4-BE49-F238E27FC236}">
                <a16:creationId xmlns:a16="http://schemas.microsoft.com/office/drawing/2014/main" id="{8C43BC43-B7F3-1EF8-20C4-37DDBF7CA5F9}"/>
              </a:ext>
            </a:extLst>
          </p:cNvPr>
          <p:cNvCxnSpPr>
            <a:cxnSpLocks/>
          </p:cNvCxnSpPr>
          <p:nvPr/>
        </p:nvCxnSpPr>
        <p:spPr>
          <a:xfrm rot="10800000" flipV="1">
            <a:off x="6306207" y="3680160"/>
            <a:ext cx="1926038" cy="1603926"/>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8" name="Yhdistin: Kaareva 17">
            <a:extLst>
              <a:ext uri="{FF2B5EF4-FFF2-40B4-BE49-F238E27FC236}">
                <a16:creationId xmlns:a16="http://schemas.microsoft.com/office/drawing/2014/main" id="{45E75CDB-1D69-325C-9788-1A63942311AE}"/>
              </a:ext>
            </a:extLst>
          </p:cNvPr>
          <p:cNvCxnSpPr>
            <a:cxnSpLocks/>
          </p:cNvCxnSpPr>
          <p:nvPr/>
        </p:nvCxnSpPr>
        <p:spPr>
          <a:xfrm rot="10800000" flipV="1">
            <a:off x="3629493" y="988635"/>
            <a:ext cx="1926038" cy="1603926"/>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9" name="Yhdistin: Kaareva 18">
            <a:extLst>
              <a:ext uri="{FF2B5EF4-FFF2-40B4-BE49-F238E27FC236}">
                <a16:creationId xmlns:a16="http://schemas.microsoft.com/office/drawing/2014/main" id="{3625F732-4495-46BE-EC24-1560DABA4B1B}"/>
              </a:ext>
            </a:extLst>
          </p:cNvPr>
          <p:cNvCxnSpPr>
            <a:cxnSpLocks/>
            <a:stCxn id="5" idx="1"/>
          </p:cNvCxnSpPr>
          <p:nvPr/>
        </p:nvCxnSpPr>
        <p:spPr>
          <a:xfrm rot="16200000" flipH="1" flipV="1">
            <a:off x="1601157" y="3675928"/>
            <a:ext cx="1639944" cy="2653609"/>
          </a:xfrm>
          <a:prstGeom prst="curvedConnector4">
            <a:avLst>
              <a:gd name="adj1" fmla="val -13940"/>
              <a:gd name="adj2" fmla="val 57803"/>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44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D3D82B-563A-2C42-2458-62D5F6B93999}"/>
              </a:ext>
            </a:extLst>
          </p:cNvPr>
          <p:cNvSpPr>
            <a:spLocks noGrp="1"/>
          </p:cNvSpPr>
          <p:nvPr>
            <p:ph type="title"/>
          </p:nvPr>
        </p:nvSpPr>
        <p:spPr>
          <a:xfrm>
            <a:off x="97410" y="-524415"/>
            <a:ext cx="10260000" cy="1325563"/>
          </a:xfrm>
        </p:spPr>
        <p:txBody>
          <a:bodyPr>
            <a:normAutofit/>
          </a:bodyPr>
          <a:lstStyle/>
          <a:p>
            <a:r>
              <a:rPr lang="fi-FI" sz="2000">
                <a:solidFill>
                  <a:srgbClr val="000000"/>
                </a:solidFill>
                <a:effectLst/>
                <a:latin typeface="+mj-lt"/>
                <a:ea typeface="Calibri" panose="020F0502020204030204" pitchFamily="34" charset="0"/>
              </a:rPr>
              <a:t>Samarbetsgrupp för den regionala studerandevården</a:t>
            </a:r>
            <a:br>
              <a:rPr lang="fi-FI" sz="1800">
                <a:solidFill>
                  <a:srgbClr val="000000"/>
                </a:solidFill>
                <a:effectLst/>
                <a:latin typeface="Calibri" panose="020F0502020204030204" pitchFamily="34" charset="0"/>
                <a:ea typeface="Calibri" panose="020F0502020204030204" pitchFamily="34" charset="0"/>
              </a:rPr>
            </a:br>
            <a:endParaRPr lang="fi-FI" sz="2000">
              <a:latin typeface="+mj-lt"/>
            </a:endParaRPr>
          </a:p>
        </p:txBody>
      </p:sp>
      <p:sp>
        <p:nvSpPr>
          <p:cNvPr id="11" name="Suorakulmio: Pyöristetyt kulmat 10">
            <a:extLst>
              <a:ext uri="{FF2B5EF4-FFF2-40B4-BE49-F238E27FC236}">
                <a16:creationId xmlns:a16="http://schemas.microsoft.com/office/drawing/2014/main" id="{D6B521B2-1BA5-A4DF-D4BA-3B527211DC58}"/>
              </a:ext>
            </a:extLst>
          </p:cNvPr>
          <p:cNvSpPr/>
          <p:nvPr/>
        </p:nvSpPr>
        <p:spPr>
          <a:xfrm>
            <a:off x="250161" y="2684256"/>
            <a:ext cx="7542091" cy="3112853"/>
          </a:xfrm>
          <a:prstGeom prst="roundRect">
            <a:avLst/>
          </a:prstGeom>
          <a:ln w="28575">
            <a:solidFill>
              <a:schemeClr val="accent1"/>
            </a:solidFill>
            <a:prstDash val="dash"/>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600">
                <a:solidFill>
                  <a:srgbClr val="000000"/>
                </a:solidFill>
                <a:effectLst/>
                <a:latin typeface="+mj-lt"/>
                <a:ea typeface="Calibri" panose="020F0502020204030204" pitchFamily="34" charset="0"/>
              </a:rPr>
              <a:t>UPPGIFTER:</a:t>
            </a:r>
          </a:p>
          <a:p>
            <a:pPr algn="ctr"/>
            <a:r>
              <a:rPr lang="fi-FI" sz="1600">
                <a:solidFill>
                  <a:srgbClr val="000000"/>
                </a:solidFill>
                <a:effectLst/>
                <a:latin typeface="+mj-lt"/>
                <a:ea typeface="Calibri" panose="020F0502020204030204" pitchFamily="34" charset="0"/>
              </a:rPr>
              <a:t>1) bereda en regional elevhälsoplan enligt 13a § för välfärdsområdets områdesstyrelse,</a:t>
            </a:r>
            <a:br>
              <a:rPr lang="fi-FI" sz="1600" kern="0">
                <a:effectLst/>
                <a:latin typeface="+mj-lt"/>
                <a:ea typeface="Calibri" panose="020F0502020204030204" pitchFamily="34" charset="0"/>
              </a:rPr>
            </a:br>
            <a:r>
              <a:rPr lang="fi-FI" sz="1600">
                <a:solidFill>
                  <a:srgbClr val="000000"/>
                </a:solidFill>
                <a:effectLst/>
                <a:latin typeface="+mj-lt"/>
                <a:ea typeface="Calibri" panose="020F0502020204030204" pitchFamily="34" charset="0"/>
              </a:rPr>
              <a:t>2) följa förverklingen av den regionala elevhälsoplanen som avses i 13a § och vidare förverklingen av studerandevårdens tjänster, utbildningens arrangörers, social- och hälsovårdens tjänster samt andra nödvändiga tjänster,</a:t>
            </a:r>
          </a:p>
          <a:p>
            <a:pPr algn="ctr"/>
            <a:r>
              <a:rPr lang="fi-FI" sz="1600">
                <a:solidFill>
                  <a:srgbClr val="000000"/>
                </a:solidFill>
                <a:effectLst/>
                <a:latin typeface="+mj-lt"/>
                <a:ea typeface="Calibri" panose="020F0502020204030204" pitchFamily="34" charset="0"/>
              </a:rPr>
              <a:t>3) behandla samarbetsfrågor mellan välfärdsområdet och arrangörer av utbildning som verkar i området,</a:t>
            </a:r>
          </a:p>
          <a:p>
            <a:pPr algn="ctr"/>
            <a:r>
              <a:rPr lang="fi-FI" sz="1600">
                <a:solidFill>
                  <a:srgbClr val="000000"/>
                </a:solidFill>
                <a:effectLst/>
                <a:latin typeface="+mj-lt"/>
                <a:ea typeface="Calibri" panose="020F0502020204030204" pitchFamily="34" charset="0"/>
              </a:rPr>
              <a:t>4) sköta andra uppgifter än de som avses i punkt 1–3 och som särskilt tilldelats den</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302783"/>
              </a:solidFill>
              <a:effectLst/>
              <a:uLnTx/>
              <a:uFillTx/>
              <a:latin typeface="Calibri Light" panose="020F0302020204030204"/>
              <a:ea typeface="+mn-ea"/>
              <a:cs typeface="Calibri Light"/>
            </a:endParaRPr>
          </a:p>
        </p:txBody>
      </p:sp>
      <p:sp>
        <p:nvSpPr>
          <p:cNvPr id="12" name="Suorakulmio: Pyöristetyt kulmat 11">
            <a:extLst>
              <a:ext uri="{FF2B5EF4-FFF2-40B4-BE49-F238E27FC236}">
                <a16:creationId xmlns:a16="http://schemas.microsoft.com/office/drawing/2014/main" id="{940511C2-8A6C-47D4-F798-4286D7C927E8}"/>
              </a:ext>
            </a:extLst>
          </p:cNvPr>
          <p:cNvSpPr/>
          <p:nvPr/>
        </p:nvSpPr>
        <p:spPr>
          <a:xfrm>
            <a:off x="251080" y="1356049"/>
            <a:ext cx="2120871" cy="1103168"/>
          </a:xfrm>
          <a:prstGeom prst="roundRect">
            <a:avLst/>
          </a:prstGeom>
          <a:ln>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Representanter för förvaltningen av välfärdsområdets studerandevård</a:t>
            </a:r>
          </a:p>
        </p:txBody>
      </p:sp>
      <p:sp>
        <p:nvSpPr>
          <p:cNvPr id="13" name="Suorakulmio: Pyöristetyt kulmat 12">
            <a:extLst>
              <a:ext uri="{FF2B5EF4-FFF2-40B4-BE49-F238E27FC236}">
                <a16:creationId xmlns:a16="http://schemas.microsoft.com/office/drawing/2014/main" id="{178FB9B9-31DA-00B9-60CF-9A62762F42C0}"/>
              </a:ext>
            </a:extLst>
          </p:cNvPr>
          <p:cNvSpPr/>
          <p:nvPr/>
        </p:nvSpPr>
        <p:spPr>
          <a:xfrm>
            <a:off x="2491851" y="1356049"/>
            <a:ext cx="1775561" cy="1103168"/>
          </a:xfrm>
          <a:prstGeom prst="roundRect">
            <a:avLst/>
          </a:prstGeom>
          <a:ln>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400">
                <a:solidFill>
                  <a:srgbClr val="000000"/>
                </a:solidFill>
                <a:effectLst/>
                <a:latin typeface="+mj-lt"/>
                <a:ea typeface="Calibri" panose="020F0502020204030204" pitchFamily="34" charset="0"/>
              </a:rPr>
              <a:t>Representanter för välfärdsområdets arbetstagare</a:t>
            </a:r>
          </a:p>
        </p:txBody>
      </p:sp>
      <p:sp>
        <p:nvSpPr>
          <p:cNvPr id="14" name="Suorakulmio: Pyöristetyt kulmat 13">
            <a:extLst>
              <a:ext uri="{FF2B5EF4-FFF2-40B4-BE49-F238E27FC236}">
                <a16:creationId xmlns:a16="http://schemas.microsoft.com/office/drawing/2014/main" id="{CBBEFB5C-E0D7-085A-26A4-17261BAF305B}"/>
              </a:ext>
            </a:extLst>
          </p:cNvPr>
          <p:cNvSpPr/>
          <p:nvPr/>
        </p:nvSpPr>
        <p:spPr>
          <a:xfrm>
            <a:off x="4457645" y="1356049"/>
            <a:ext cx="1847653" cy="1103168"/>
          </a:xfrm>
          <a:prstGeom prst="roundRect">
            <a:avLst/>
          </a:prstGeom>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Representanter för utbildningens arrangörer</a:t>
            </a:r>
          </a:p>
        </p:txBody>
      </p:sp>
      <p:sp>
        <p:nvSpPr>
          <p:cNvPr id="15" name="Suorakulmio: Pyöristetyt kulmat 14">
            <a:extLst>
              <a:ext uri="{FF2B5EF4-FFF2-40B4-BE49-F238E27FC236}">
                <a16:creationId xmlns:a16="http://schemas.microsoft.com/office/drawing/2014/main" id="{0337AC48-51D0-22E8-6532-9E3D5F4CEA39}"/>
              </a:ext>
            </a:extLst>
          </p:cNvPr>
          <p:cNvSpPr/>
          <p:nvPr/>
        </p:nvSpPr>
        <p:spPr>
          <a:xfrm>
            <a:off x="8522008" y="1312043"/>
            <a:ext cx="1773816" cy="1103169"/>
          </a:xfrm>
          <a:prstGeom prst="roundRect">
            <a:avLst/>
          </a:prstGeom>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400">
                <a:solidFill>
                  <a:srgbClr val="000000"/>
                </a:solidFill>
                <a:effectLst/>
                <a:latin typeface="+mj-lt"/>
                <a:ea typeface="Calibri" panose="020F0502020204030204" pitchFamily="34" charset="0"/>
              </a:rPr>
              <a:t>Representanter för minderåriga elevers vårdnadshavare</a:t>
            </a:r>
          </a:p>
        </p:txBody>
      </p:sp>
      <p:sp>
        <p:nvSpPr>
          <p:cNvPr id="16" name="Suorakulmio: Pyöristetyt kulmat 15">
            <a:extLst>
              <a:ext uri="{FF2B5EF4-FFF2-40B4-BE49-F238E27FC236}">
                <a16:creationId xmlns:a16="http://schemas.microsoft.com/office/drawing/2014/main" id="{57B72346-61A5-072A-5750-E10AED327AE5}"/>
              </a:ext>
            </a:extLst>
          </p:cNvPr>
          <p:cNvSpPr/>
          <p:nvPr/>
        </p:nvSpPr>
        <p:spPr>
          <a:xfrm>
            <a:off x="6431109" y="1316788"/>
            <a:ext cx="1956620" cy="1103169"/>
          </a:xfrm>
          <a:prstGeom prst="roundRect">
            <a:avLst/>
          </a:prstGeom>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Representanter för elever/ungdomsfullmäktige</a:t>
            </a:r>
          </a:p>
        </p:txBody>
      </p:sp>
      <p:sp>
        <p:nvSpPr>
          <p:cNvPr id="17" name="Suorakulmio: Pyöristetyt kulmat 16">
            <a:extLst>
              <a:ext uri="{FF2B5EF4-FFF2-40B4-BE49-F238E27FC236}">
                <a16:creationId xmlns:a16="http://schemas.microsoft.com/office/drawing/2014/main" id="{683E497F-C4BF-DEFF-E261-12BD5A16A611}"/>
              </a:ext>
            </a:extLst>
          </p:cNvPr>
          <p:cNvSpPr/>
          <p:nvPr/>
        </p:nvSpPr>
        <p:spPr>
          <a:xfrm>
            <a:off x="10434020" y="1287193"/>
            <a:ext cx="1391035" cy="1091383"/>
          </a:xfrm>
          <a:prstGeom prst="roundRect">
            <a:avLst/>
          </a:prstGeom>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Tvåspråkig representation</a:t>
            </a:r>
          </a:p>
        </p:txBody>
      </p:sp>
      <p:pic>
        <p:nvPicPr>
          <p:cNvPr id="3" name="Kuva 2">
            <a:extLst>
              <a:ext uri="{FF2B5EF4-FFF2-40B4-BE49-F238E27FC236}">
                <a16:creationId xmlns:a16="http://schemas.microsoft.com/office/drawing/2014/main" id="{DFC87A39-C3ED-70EE-9828-97267E14EAB5}"/>
              </a:ext>
            </a:extLst>
          </p:cNvPr>
          <p:cNvPicPr>
            <a:picLocks noChangeAspect="1"/>
          </p:cNvPicPr>
          <p:nvPr/>
        </p:nvPicPr>
        <p:blipFill rotWithShape="1">
          <a:blip r:embed="rId2"/>
          <a:srcRect r="24393" b="23553"/>
          <a:stretch/>
        </p:blipFill>
        <p:spPr>
          <a:xfrm>
            <a:off x="10279928" y="4908641"/>
            <a:ext cx="1670996" cy="1776937"/>
          </a:xfrm>
          <a:prstGeom prst="rect">
            <a:avLst/>
          </a:prstGeom>
        </p:spPr>
      </p:pic>
      <p:sp>
        <p:nvSpPr>
          <p:cNvPr id="4" name="Puhekupla: Soikea 3">
            <a:extLst>
              <a:ext uri="{FF2B5EF4-FFF2-40B4-BE49-F238E27FC236}">
                <a16:creationId xmlns:a16="http://schemas.microsoft.com/office/drawing/2014/main" id="{767F9C1A-06F2-6DF2-B2E2-0864165485A6}"/>
              </a:ext>
            </a:extLst>
          </p:cNvPr>
          <p:cNvSpPr/>
          <p:nvPr/>
        </p:nvSpPr>
        <p:spPr>
          <a:xfrm>
            <a:off x="8760543" y="3877362"/>
            <a:ext cx="2222090" cy="1919747"/>
          </a:xfrm>
          <a:prstGeom prst="wedgeEllipseCallout">
            <a:avLst>
              <a:gd name="adj1" fmla="val 42582"/>
              <a:gd name="adj2" fmla="val 43386"/>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100">
                <a:solidFill>
                  <a:srgbClr val="000000"/>
                </a:solidFill>
                <a:effectLst/>
                <a:latin typeface="+mj-lt"/>
                <a:ea typeface="Calibri" panose="020F0502020204030204" pitchFamily="34" charset="0"/>
              </a:rPr>
              <a:t>En ansvarig kompis räddar om en kompis är i knipa och</a:t>
            </a:r>
          </a:p>
          <a:p>
            <a:pPr lvl="0"/>
            <a:r>
              <a:rPr lang="fi-FI" sz="1100">
                <a:solidFill>
                  <a:srgbClr val="000000"/>
                </a:solidFill>
                <a:effectLst/>
                <a:latin typeface="+mj-lt"/>
                <a:ea typeface="Calibri" panose="020F0502020204030204" pitchFamily="34" charset="0"/>
              </a:rPr>
              <a:t>gör saker färdiga och lämnar inte ritningar eller lekar oavslutade.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5" name="Suorakulmio 4">
            <a:extLst>
              <a:ext uri="{FF2B5EF4-FFF2-40B4-BE49-F238E27FC236}">
                <a16:creationId xmlns:a16="http://schemas.microsoft.com/office/drawing/2014/main" id="{84F1C19C-AC19-BD88-7C06-30E2814135F7}"/>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02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A3E00-F6CE-37C9-D0E0-45F9F6C47F5F}"/>
            </a:ext>
          </a:extLst>
        </p:cNvPr>
        <p:cNvGrpSpPr/>
        <p:nvPr/>
      </p:nvGrpSpPr>
      <p:grpSpPr>
        <a:xfrm>
          <a:off x="0" y="0"/>
          <a:ext cx="0" cy="0"/>
          <a:chOff x="0" y="0"/>
          <a:chExt cx="0" cy="0"/>
        </a:xfrm>
      </p:grpSpPr>
      <p:pic>
        <p:nvPicPr>
          <p:cNvPr id="6" name="Kuva 5">
            <a:extLst>
              <a:ext uri="{FF2B5EF4-FFF2-40B4-BE49-F238E27FC236}">
                <a16:creationId xmlns:a16="http://schemas.microsoft.com/office/drawing/2014/main" id="{6B82C3CF-6EC4-A72A-B059-E2395B127A30}"/>
              </a:ext>
            </a:extLst>
          </p:cNvPr>
          <p:cNvPicPr>
            <a:picLocks noChangeAspect="1"/>
          </p:cNvPicPr>
          <p:nvPr/>
        </p:nvPicPr>
        <p:blipFill>
          <a:blip r:embed="rId2"/>
          <a:stretch>
            <a:fillRect/>
          </a:stretch>
        </p:blipFill>
        <p:spPr>
          <a:xfrm>
            <a:off x="6542751" y="3194280"/>
            <a:ext cx="5457571" cy="3559476"/>
          </a:xfrm>
          <a:prstGeom prst="rect">
            <a:avLst/>
          </a:prstGeom>
        </p:spPr>
      </p:pic>
      <p:sp>
        <p:nvSpPr>
          <p:cNvPr id="4" name="Tekstiruutu 3">
            <a:extLst>
              <a:ext uri="{FF2B5EF4-FFF2-40B4-BE49-F238E27FC236}">
                <a16:creationId xmlns:a16="http://schemas.microsoft.com/office/drawing/2014/main" id="{5266ED65-7F12-C80F-1A6F-DD8C26831C57}"/>
              </a:ext>
            </a:extLst>
          </p:cNvPr>
          <p:cNvSpPr txBox="1"/>
          <p:nvPr/>
        </p:nvSpPr>
        <p:spPr>
          <a:xfrm>
            <a:off x="282018" y="956455"/>
            <a:ext cx="5646509" cy="3819731"/>
          </a:xfrm>
          <a:prstGeom prst="rect">
            <a:avLst/>
          </a:prstGeom>
          <a:ln w="28575">
            <a:solidFill>
              <a:schemeClr val="accent1"/>
            </a:solidFill>
          </a:ln>
        </p:spPr>
        <p:txBody>
          <a:bodyPr vert="horz" lIns="91440" tIns="45720" rIns="91440" bIns="45720" rtlCol="0">
            <a:noAutofit/>
          </a:bodyPr>
          <a:lstStyle/>
          <a:p>
            <a:pPr>
              <a:lnSpc>
                <a:spcPct val="107000"/>
              </a:lnSpc>
              <a:spcAft>
                <a:spcPts val="800"/>
              </a:spcAft>
            </a:pPr>
            <a:r>
              <a:rPr lang="fi-FI" sz="1800" kern="100">
                <a:effectLst/>
                <a:latin typeface="+mj-lt"/>
                <a:ea typeface="Calibri" panose="020F0502020204030204" pitchFamily="34" charset="0"/>
                <a:cs typeface="Times New Roman" panose="02020603050405020304" pitchFamily="18" charset="0"/>
              </a:rPr>
              <a:t>I</a:t>
            </a:r>
            <a:r>
              <a:rPr lang="fi-FI" sz="1800">
                <a:solidFill>
                  <a:srgbClr val="000000"/>
                </a:solidFill>
                <a:effectLst/>
                <a:latin typeface="+mj-lt"/>
                <a:ea typeface="Calibri" panose="020F0502020204030204" pitchFamily="34" charset="0"/>
              </a:rPr>
              <a:t>Inledning</a:t>
            </a:r>
          </a:p>
          <a:p>
            <a:pPr>
              <a:spcAft>
                <a:spcPts val="580"/>
              </a:spcAft>
            </a:pPr>
            <a:r>
              <a:rPr lang="fi-FI" sz="1800">
                <a:solidFill>
                  <a:srgbClr val="000000"/>
                </a:solidFill>
                <a:effectLst/>
                <a:latin typeface="+mj-lt"/>
                <a:ea typeface="Calibri" panose="020F0502020204030204" pitchFamily="34" charset="0"/>
                <a:cs typeface="Calibri" panose="020F0502020204030204" pitchFamily="34" charset="0"/>
              </a:rPr>
              <a:t>• </a:t>
            </a:r>
            <a:r>
              <a:rPr lang="fi-FI" sz="1800">
                <a:solidFill>
                  <a:srgbClr val="000000"/>
                </a:solidFill>
                <a:effectLst/>
                <a:latin typeface="+mj-lt"/>
                <a:ea typeface="Calibri" panose="020F0502020204030204" pitchFamily="34" charset="0"/>
              </a:rPr>
              <a:t>Centrala principer för den regionala elevhälsan</a:t>
            </a:r>
          </a:p>
          <a:p>
            <a:pPr>
              <a:spcAft>
                <a:spcPts val="580"/>
              </a:spcAft>
            </a:pPr>
            <a:r>
              <a:rPr lang="fi-FI" sz="1800">
                <a:solidFill>
                  <a:srgbClr val="000000"/>
                </a:solidFill>
                <a:effectLst/>
                <a:latin typeface="+mj-lt"/>
                <a:ea typeface="Calibri" panose="020F0502020204030204" pitchFamily="34" charset="0"/>
                <a:cs typeface="Calibri" panose="020F0502020204030204" pitchFamily="34" charset="0"/>
              </a:rPr>
              <a:t>• </a:t>
            </a:r>
            <a:r>
              <a:rPr lang="fi-FI" sz="1800">
                <a:solidFill>
                  <a:srgbClr val="000000"/>
                </a:solidFill>
                <a:effectLst/>
                <a:latin typeface="+mj-lt"/>
                <a:ea typeface="Calibri" panose="020F0502020204030204" pitchFamily="34" charset="0"/>
              </a:rPr>
              <a:t>Plan över samarbetet mellan välfärdsområdet och utbildningens arrangörer för genomförande av elevhälsans helhet</a:t>
            </a:r>
          </a:p>
          <a:p>
            <a:pPr>
              <a:spcAft>
                <a:spcPts val="580"/>
              </a:spcAft>
            </a:pPr>
            <a:r>
              <a:rPr lang="fi-FI" sz="1800">
                <a:solidFill>
                  <a:srgbClr val="000000"/>
                </a:solidFill>
                <a:effectLst/>
                <a:latin typeface="+mj-lt"/>
                <a:ea typeface="Calibri" panose="020F0502020204030204" pitchFamily="34" charset="0"/>
                <a:cs typeface="Calibri" panose="020F0502020204030204" pitchFamily="34" charset="0"/>
              </a:rPr>
              <a:t>• Bedömning av det totala behovet av elevhälsans tjänster gjord av undervisnings- och utbildningsarrangörer som finns i välfärdsområdet</a:t>
            </a:r>
            <a:r>
              <a:rPr lang="fi-FI" sz="1800">
                <a:solidFill>
                  <a:srgbClr val="000000"/>
                </a:solidFill>
                <a:effectLst/>
                <a:latin typeface="+mj-lt"/>
                <a:ea typeface="Calibri" panose="020F0502020204030204" pitchFamily="34" charset="0"/>
              </a:rPr>
              <a:t> </a:t>
            </a:r>
          </a:p>
          <a:p>
            <a:pPr>
              <a:spcAft>
                <a:spcPts val="580"/>
              </a:spcAft>
            </a:pPr>
            <a:r>
              <a:rPr lang="fi-FI" sz="1800">
                <a:solidFill>
                  <a:srgbClr val="000000"/>
                </a:solidFill>
                <a:effectLst/>
                <a:latin typeface="+mj-lt"/>
                <a:ea typeface="Calibri" panose="020F0502020204030204" pitchFamily="34" charset="0"/>
                <a:cs typeface="Calibri" panose="020F0502020204030204" pitchFamily="34" charset="0"/>
              </a:rPr>
              <a:t>• </a:t>
            </a:r>
            <a:r>
              <a:rPr lang="fi-FI" sz="1800">
                <a:solidFill>
                  <a:srgbClr val="000000"/>
                </a:solidFill>
                <a:effectLst/>
                <a:latin typeface="+mj-lt"/>
                <a:ea typeface="Calibri" panose="020F0502020204030204" pitchFamily="34" charset="0"/>
              </a:rPr>
              <a:t>Plan att fördela resurser för elevhälsans tjänster</a:t>
            </a:r>
          </a:p>
          <a:p>
            <a:r>
              <a:rPr lang="fi-FI" sz="1800">
                <a:solidFill>
                  <a:srgbClr val="000000"/>
                </a:solidFill>
                <a:effectLst/>
                <a:latin typeface="+mj-lt"/>
                <a:ea typeface="Calibri" panose="020F0502020204030204" pitchFamily="34" charset="0"/>
                <a:cs typeface="Calibri" panose="020F0502020204030204" pitchFamily="34" charset="0"/>
              </a:rPr>
              <a:t>• </a:t>
            </a:r>
            <a:r>
              <a:rPr lang="fi-FI" sz="1800">
                <a:solidFill>
                  <a:srgbClr val="000000"/>
                </a:solidFill>
                <a:effectLst/>
                <a:latin typeface="+mj-lt"/>
                <a:ea typeface="Calibri" panose="020F0502020204030204" pitchFamily="34" charset="0"/>
              </a:rPr>
              <a:t>Mål och åtgärder för genomförandet och uppföljningen av den regionala elevhälsoplanen</a:t>
            </a:r>
          </a:p>
          <a:p>
            <a:pPr marL="114300" marR="0" lvl="0" algn="l" defTabSz="914400" rtl="0" eaLnBrk="1" fontAlgn="auto" latinLnBrk="0" hangingPunct="1">
              <a:lnSpc>
                <a:spcPct val="90000"/>
              </a:lnSpc>
              <a:spcBef>
                <a:spcPts val="0"/>
              </a:spcBef>
              <a:spcAft>
                <a:spcPts val="600"/>
              </a:spcAft>
              <a:buClrTx/>
              <a:buSzTx/>
              <a:tabLst/>
              <a:defRPr/>
            </a:pPr>
            <a:endParaRPr kumimoji="0" lang="en-US"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pic>
        <p:nvPicPr>
          <p:cNvPr id="3" name="Kuva 2">
            <a:extLst>
              <a:ext uri="{FF2B5EF4-FFF2-40B4-BE49-F238E27FC236}">
                <a16:creationId xmlns:a16="http://schemas.microsoft.com/office/drawing/2014/main" id="{C70F12A1-5C75-C21F-9BA9-250763D6E814}"/>
              </a:ext>
            </a:extLst>
          </p:cNvPr>
          <p:cNvPicPr>
            <a:picLocks noChangeAspect="1"/>
          </p:cNvPicPr>
          <p:nvPr/>
        </p:nvPicPr>
        <p:blipFill>
          <a:blip r:embed="rId3"/>
          <a:stretch>
            <a:fillRect/>
          </a:stretch>
        </p:blipFill>
        <p:spPr>
          <a:xfrm>
            <a:off x="191678" y="6112237"/>
            <a:ext cx="2943636" cy="562053"/>
          </a:xfrm>
          <a:prstGeom prst="rect">
            <a:avLst/>
          </a:prstGeom>
        </p:spPr>
      </p:pic>
    </p:spTree>
    <p:extLst>
      <p:ext uri="{BB962C8B-B14F-4D97-AF65-F5344CB8AC3E}">
        <p14:creationId xmlns:p14="http://schemas.microsoft.com/office/powerpoint/2010/main" val="21850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E43C97-E735-60FF-E8B3-476EFC82D19A}"/>
              </a:ext>
            </a:extLst>
          </p:cNvPr>
          <p:cNvSpPr>
            <a:spLocks noGrp="1"/>
          </p:cNvSpPr>
          <p:nvPr>
            <p:ph type="title"/>
          </p:nvPr>
        </p:nvSpPr>
        <p:spPr>
          <a:xfrm>
            <a:off x="171609" y="447329"/>
            <a:ext cx="10375739" cy="325830"/>
          </a:xfrm>
        </p:spPr>
        <p:txBody>
          <a:bodyPr>
            <a:normAutofit fontScale="90000"/>
          </a:bodyPr>
          <a:lstStyle/>
          <a:p>
            <a:r>
              <a:rPr lang="fi-FI" sz="2200">
                <a:solidFill>
                  <a:srgbClr val="000000"/>
                </a:solidFill>
                <a:effectLst/>
                <a:latin typeface="+mj-lt"/>
                <a:ea typeface="Calibri" panose="020F0502020204030204" pitchFamily="34" charset="0"/>
              </a:rPr>
              <a:t>Styrgrupp för utbildningsarrangörens studerandevård</a:t>
            </a:r>
            <a:br>
              <a:rPr lang="fi-FI" sz="1800">
                <a:solidFill>
                  <a:srgbClr val="000000"/>
                </a:solidFill>
                <a:effectLst/>
                <a:latin typeface="Calibri" panose="020F0502020204030204" pitchFamily="34" charset="0"/>
                <a:ea typeface="Calibri" panose="020F0502020204030204" pitchFamily="34" charset="0"/>
              </a:rPr>
            </a:br>
            <a:endParaRPr lang="fi-FI" sz="2000">
              <a:latin typeface="+mj-lt"/>
              <a:cs typeface="Calibri"/>
            </a:endParaRPr>
          </a:p>
        </p:txBody>
      </p:sp>
      <p:sp>
        <p:nvSpPr>
          <p:cNvPr id="10" name="Suorakulmio: Pyöristetyt kulmat 9">
            <a:extLst>
              <a:ext uri="{FF2B5EF4-FFF2-40B4-BE49-F238E27FC236}">
                <a16:creationId xmlns:a16="http://schemas.microsoft.com/office/drawing/2014/main" id="{E7812530-C6E7-CB52-653E-F27208296DCE}"/>
              </a:ext>
            </a:extLst>
          </p:cNvPr>
          <p:cNvSpPr/>
          <p:nvPr/>
        </p:nvSpPr>
        <p:spPr>
          <a:xfrm>
            <a:off x="447825" y="2589105"/>
            <a:ext cx="7393858" cy="2100405"/>
          </a:xfrm>
          <a:prstGeom prst="roundRect">
            <a:avLst/>
          </a:prstGeom>
          <a:ln w="28575">
            <a:solidFill>
              <a:schemeClr val="accent1"/>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600">
                <a:solidFill>
                  <a:srgbClr val="000000"/>
                </a:solidFill>
                <a:effectLst/>
                <a:latin typeface="+mj-lt"/>
                <a:ea typeface="Calibri" panose="020F0502020204030204" pitchFamily="34" charset="0"/>
              </a:rPr>
              <a:t>UPPGIFT: </a:t>
            </a:r>
          </a:p>
          <a:p>
            <a:pPr algn="ctr"/>
            <a:endParaRPr lang="fi-FI" sz="1600">
              <a:solidFill>
                <a:srgbClr val="000000"/>
              </a:solidFill>
              <a:effectLst/>
              <a:latin typeface="+mj-lt"/>
              <a:ea typeface="Calibri" panose="020F0502020204030204" pitchFamily="34" charset="0"/>
            </a:endParaRPr>
          </a:p>
          <a:p>
            <a:pPr lvl="0" algn="ctr"/>
            <a:r>
              <a:rPr lang="fi-FI" sz="1600">
                <a:solidFill>
                  <a:srgbClr val="000000"/>
                </a:solidFill>
                <a:effectLst/>
                <a:latin typeface="+mj-lt"/>
                <a:ea typeface="Calibri" panose="020F0502020204030204" pitchFamily="34" charset="0"/>
              </a:rPr>
              <a:t>Ansvarar för allmän planering, utveckling, styrning och utvärdering av utbildningens arrangörsspecifika studerandevård</a:t>
            </a:r>
            <a:r>
              <a:rPr lang="fi-FI" sz="1600" i="1">
                <a:solidFill>
                  <a:srgbClr val="000000"/>
                </a:solidFill>
                <a:effectLst/>
                <a:latin typeface="+mj-lt"/>
                <a:ea typeface="Calibri" panose="020F0502020204030204" pitchFamily="34" charset="0"/>
              </a:rPr>
              <a:t> </a:t>
            </a:r>
            <a:r>
              <a:rPr lang="fi-FI" sz="1600">
                <a:solidFill>
                  <a:srgbClr val="000000"/>
                </a:solidFill>
                <a:effectLst/>
                <a:latin typeface="+mj-lt"/>
                <a:ea typeface="Calibri" panose="020F0502020204030204" pitchFamily="34" charset="0"/>
              </a:rPr>
              <a:t>Studerandevårdens styrgrupp kan också vara gemensam för två eller flera utbildningsarrangörer eller uppgifterna som har ålagts den kan skötas av en annan grupp som är lämplig för uppgiften.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1" name="Suorakulmio: Pyöristetyt kulmat 10">
            <a:extLst>
              <a:ext uri="{FF2B5EF4-FFF2-40B4-BE49-F238E27FC236}">
                <a16:creationId xmlns:a16="http://schemas.microsoft.com/office/drawing/2014/main" id="{CCC1ABC9-7EE7-058F-F7F5-9EB50DCD5112}"/>
              </a:ext>
            </a:extLst>
          </p:cNvPr>
          <p:cNvSpPr/>
          <p:nvPr/>
        </p:nvSpPr>
        <p:spPr>
          <a:xfrm>
            <a:off x="7055252" y="856026"/>
            <a:ext cx="1824797" cy="925720"/>
          </a:xfrm>
          <a:prstGeom prst="roundRect">
            <a:avLst/>
          </a:prstGeom>
          <a:ln>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400">
                <a:solidFill>
                  <a:srgbClr val="000000"/>
                </a:solidFill>
                <a:effectLst/>
                <a:latin typeface="Calibri Light" panose="020F0302020204030204" pitchFamily="34" charset="0"/>
                <a:ea typeface="Calibri" panose="020F0502020204030204" pitchFamily="34" charset="0"/>
              </a:rPr>
              <a:t>Idrotts- och ungdomstjänster</a:t>
            </a:r>
            <a:endParaRPr lang="fi-FI" sz="1400">
              <a:solidFill>
                <a:srgbClr val="000000"/>
              </a:solidFill>
              <a:effectLst/>
              <a:latin typeface="Calibri" panose="020F0502020204030204" pitchFamily="34" charset="0"/>
              <a:ea typeface="Calibri" panose="020F0502020204030204" pitchFamily="34" charset="0"/>
            </a:endParaRPr>
          </a:p>
        </p:txBody>
      </p:sp>
      <p:sp>
        <p:nvSpPr>
          <p:cNvPr id="12" name="Suorakulmio: Pyöristetyt kulmat 11">
            <a:extLst>
              <a:ext uri="{FF2B5EF4-FFF2-40B4-BE49-F238E27FC236}">
                <a16:creationId xmlns:a16="http://schemas.microsoft.com/office/drawing/2014/main" id="{751D7DB3-5E94-E13C-4018-725808D8CD64}"/>
              </a:ext>
            </a:extLst>
          </p:cNvPr>
          <p:cNvSpPr/>
          <p:nvPr/>
        </p:nvSpPr>
        <p:spPr>
          <a:xfrm>
            <a:off x="4689124" y="861534"/>
            <a:ext cx="2267857" cy="945943"/>
          </a:xfrm>
          <a:prstGeom prst="roundRect">
            <a:avLst/>
          </a:prstGeom>
          <a:ln>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Calibri Light" panose="020F0302020204030204" pitchFamily="34" charset="0"/>
                <a:ea typeface="Calibri" panose="020F0502020204030204" pitchFamily="34" charset="0"/>
              </a:rPr>
              <a:t>Representanter för förvaltningen av andra stadiets läroanstalter</a:t>
            </a:r>
            <a:endParaRPr lang="fi-FI" sz="1400">
              <a:solidFill>
                <a:srgbClr val="000000"/>
              </a:solidFill>
              <a:effectLst/>
              <a:latin typeface="Calibri" panose="020F0502020204030204" pitchFamily="34" charset="0"/>
              <a:ea typeface="Calibri" panose="020F0502020204030204" pitchFamily="34" charset="0"/>
            </a:endParaRPr>
          </a:p>
        </p:txBody>
      </p:sp>
      <p:sp>
        <p:nvSpPr>
          <p:cNvPr id="13" name="Suorakulmio: Pyöristetyt kulmat 12">
            <a:extLst>
              <a:ext uri="{FF2B5EF4-FFF2-40B4-BE49-F238E27FC236}">
                <a16:creationId xmlns:a16="http://schemas.microsoft.com/office/drawing/2014/main" id="{FC074E32-54E7-2959-36AE-BBAB75F3D000}"/>
              </a:ext>
            </a:extLst>
          </p:cNvPr>
          <p:cNvSpPr/>
          <p:nvPr/>
        </p:nvSpPr>
        <p:spPr>
          <a:xfrm>
            <a:off x="2398411" y="856026"/>
            <a:ext cx="2192442" cy="945944"/>
          </a:xfrm>
          <a:prstGeom prst="roundRect">
            <a:avLst/>
          </a:prstGeom>
          <a:ln>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400">
                <a:solidFill>
                  <a:srgbClr val="000000"/>
                </a:solidFill>
                <a:effectLst/>
                <a:latin typeface="Calibri Light" panose="020F0302020204030204" pitchFamily="34" charset="0"/>
                <a:ea typeface="Calibri" panose="020F0502020204030204" pitchFamily="34" charset="0"/>
              </a:rPr>
              <a:t>Representanter för förvaltningen av sektorn för fostran och lärandet i Kervo stad</a:t>
            </a:r>
            <a:endParaRPr lang="fi-FI" sz="1400">
              <a:solidFill>
                <a:srgbClr val="000000"/>
              </a:solidFill>
              <a:effectLst/>
              <a:latin typeface="Calibri" panose="020F0502020204030204" pitchFamily="34" charset="0"/>
              <a:ea typeface="Calibri" panose="020F0502020204030204" pitchFamily="34" charset="0"/>
            </a:endParaRPr>
          </a:p>
        </p:txBody>
      </p:sp>
      <p:sp>
        <p:nvSpPr>
          <p:cNvPr id="14" name="Suorakulmio: Pyöristetyt kulmat 13">
            <a:extLst>
              <a:ext uri="{FF2B5EF4-FFF2-40B4-BE49-F238E27FC236}">
                <a16:creationId xmlns:a16="http://schemas.microsoft.com/office/drawing/2014/main" id="{201B57FE-016B-CE88-B98C-FE01855D4F8F}"/>
              </a:ext>
            </a:extLst>
          </p:cNvPr>
          <p:cNvSpPr/>
          <p:nvPr/>
        </p:nvSpPr>
        <p:spPr>
          <a:xfrm>
            <a:off x="278471" y="856027"/>
            <a:ext cx="2021669" cy="945943"/>
          </a:xfrm>
          <a:prstGeom prst="roundRect">
            <a:avLst/>
          </a:prstGeom>
          <a:ln>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Calibri Light" panose="020F0302020204030204" pitchFamily="34" charset="0"/>
                <a:ea typeface="Calibri" panose="020F0502020204030204" pitchFamily="34" charset="0"/>
              </a:rPr>
              <a:t>Representanter för förvaltningen av sektorn för fostran och lärandet i Vanda stad</a:t>
            </a:r>
            <a:endParaRPr lang="fi-FI" sz="1400">
              <a:solidFill>
                <a:srgbClr val="000000"/>
              </a:solidFill>
              <a:effectLst/>
              <a:latin typeface="Calibri" panose="020F0502020204030204" pitchFamily="34" charset="0"/>
              <a:ea typeface="Calibri" panose="020F0502020204030204" pitchFamily="34" charset="0"/>
            </a:endParaRPr>
          </a:p>
        </p:txBody>
      </p:sp>
      <p:sp>
        <p:nvSpPr>
          <p:cNvPr id="15" name="Suorakulmio: Pyöristetyt kulmat 14">
            <a:extLst>
              <a:ext uri="{FF2B5EF4-FFF2-40B4-BE49-F238E27FC236}">
                <a16:creationId xmlns:a16="http://schemas.microsoft.com/office/drawing/2014/main" id="{270465F0-752C-E9D7-3572-DB377F4C6F6F}"/>
              </a:ext>
            </a:extLst>
          </p:cNvPr>
          <p:cNvSpPr/>
          <p:nvPr/>
        </p:nvSpPr>
        <p:spPr>
          <a:xfrm>
            <a:off x="8978320" y="844600"/>
            <a:ext cx="2118195" cy="925720"/>
          </a:xfrm>
          <a:prstGeom prst="roundRect">
            <a:avLst/>
          </a:prstGeom>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Calibri Light" panose="020F0302020204030204" pitchFamily="34" charset="0"/>
                <a:ea typeface="Calibri" panose="020F0502020204030204" pitchFamily="34" charset="0"/>
              </a:rPr>
              <a:t>Representanter för förvaltningen av välfärdsområdets studerandevård</a:t>
            </a:r>
            <a:endParaRPr lang="fi-FI" sz="1400">
              <a:solidFill>
                <a:srgbClr val="000000"/>
              </a:solidFill>
              <a:effectLst/>
              <a:latin typeface="Calibri" panose="020F0502020204030204" pitchFamily="34" charset="0"/>
              <a:ea typeface="Calibri" panose="020F0502020204030204" pitchFamily="34" charset="0"/>
            </a:endParaRPr>
          </a:p>
        </p:txBody>
      </p:sp>
      <p:pic>
        <p:nvPicPr>
          <p:cNvPr id="3" name="Kuva 2">
            <a:extLst>
              <a:ext uri="{FF2B5EF4-FFF2-40B4-BE49-F238E27FC236}">
                <a16:creationId xmlns:a16="http://schemas.microsoft.com/office/drawing/2014/main" id="{DD2B957B-FE73-A412-72F3-3486863BC76C}"/>
              </a:ext>
            </a:extLst>
          </p:cNvPr>
          <p:cNvPicPr>
            <a:picLocks noChangeAspect="1"/>
          </p:cNvPicPr>
          <p:nvPr/>
        </p:nvPicPr>
        <p:blipFill rotWithShape="1">
          <a:blip r:embed="rId2"/>
          <a:srcRect r="24393" b="23553"/>
          <a:stretch/>
        </p:blipFill>
        <p:spPr>
          <a:xfrm>
            <a:off x="10279928" y="4908641"/>
            <a:ext cx="1670996" cy="1776937"/>
          </a:xfrm>
          <a:prstGeom prst="rect">
            <a:avLst/>
          </a:prstGeom>
        </p:spPr>
      </p:pic>
      <p:sp>
        <p:nvSpPr>
          <p:cNvPr id="4" name="Puhekupla: Soikea 3">
            <a:extLst>
              <a:ext uri="{FF2B5EF4-FFF2-40B4-BE49-F238E27FC236}">
                <a16:creationId xmlns:a16="http://schemas.microsoft.com/office/drawing/2014/main" id="{73329B62-8047-EFCC-B5DA-E8D577744996}"/>
              </a:ext>
            </a:extLst>
          </p:cNvPr>
          <p:cNvSpPr/>
          <p:nvPr/>
        </p:nvSpPr>
        <p:spPr>
          <a:xfrm>
            <a:off x="8760543" y="3877362"/>
            <a:ext cx="2222090" cy="1919747"/>
          </a:xfrm>
          <a:prstGeom prst="wedgeEllipseCallout">
            <a:avLst>
              <a:gd name="adj1" fmla="val 42582"/>
              <a:gd name="adj2" fmla="val 43386"/>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sz="1100">
                <a:solidFill>
                  <a:schemeClr val="accent4"/>
                </a:solidFill>
                <a:effectLst/>
                <a:latin typeface="Calibri Light" panose="020F0302020204030204" pitchFamily="34" charset="0"/>
                <a:ea typeface="Calibri" panose="020F0502020204030204" pitchFamily="34" charset="0"/>
              </a:rPr>
              <a:t>En vuxen kan hjälpa dig att vara modig. Du kan be en vuxen att komma med i leken eller något annat</a:t>
            </a:r>
            <a:endParaRPr kumimoji="0" lang="fi-FI" sz="1100" b="0" i="0" u="none" strike="noStrike" kern="1200" cap="none" spc="0" normalizeH="0" baseline="0" noProof="0">
              <a:ln>
                <a:noFill/>
              </a:ln>
              <a:solidFill>
                <a:schemeClr val="accent4"/>
              </a:solidFill>
              <a:effectLst/>
              <a:uLnTx/>
              <a:uFillTx/>
              <a:latin typeface="Calibri Light" panose="020F0302020204030204" pitchFamily="34" charset="0"/>
              <a:ea typeface="+mn-ea"/>
              <a:cs typeface="Calibri Light" panose="020F0302020204030204" pitchFamily="34" charset="0"/>
            </a:endParaRPr>
          </a:p>
        </p:txBody>
      </p:sp>
      <p:sp>
        <p:nvSpPr>
          <p:cNvPr id="5" name="Suorakulmio 4">
            <a:extLst>
              <a:ext uri="{FF2B5EF4-FFF2-40B4-BE49-F238E27FC236}">
                <a16:creationId xmlns:a16="http://schemas.microsoft.com/office/drawing/2014/main" id="{182B4124-BC0B-9B31-CA58-2DE04520D4D8}"/>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47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07146-960C-3F38-1AFA-C3FAD795D44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E24DC48-384A-C8EF-9B90-8F2F780CFA6E}"/>
              </a:ext>
            </a:extLst>
          </p:cNvPr>
          <p:cNvSpPr>
            <a:spLocks noGrp="1"/>
          </p:cNvSpPr>
          <p:nvPr>
            <p:ph type="title"/>
          </p:nvPr>
        </p:nvSpPr>
        <p:spPr>
          <a:xfrm>
            <a:off x="195414" y="-719784"/>
            <a:ext cx="11616328" cy="1325563"/>
          </a:xfrm>
        </p:spPr>
        <p:txBody>
          <a:bodyPr>
            <a:normAutofit/>
          </a:bodyPr>
          <a:lstStyle/>
          <a:p>
            <a:br>
              <a:rPr lang="fi-FI" sz="1800">
                <a:solidFill>
                  <a:srgbClr val="000000"/>
                </a:solidFill>
                <a:effectLst/>
                <a:latin typeface="Calibri" panose="020F0502020204030204" pitchFamily="34" charset="0"/>
                <a:ea typeface="Calibri" panose="020F0502020204030204" pitchFamily="34" charset="0"/>
              </a:rPr>
            </a:br>
            <a:endParaRPr lang="fi-FI" sz="2000">
              <a:latin typeface="+mj-lt"/>
            </a:endParaRPr>
          </a:p>
        </p:txBody>
      </p:sp>
      <p:sp>
        <p:nvSpPr>
          <p:cNvPr id="12" name="Suorakulmio: Pyöristetyt kulmat 11">
            <a:extLst>
              <a:ext uri="{FF2B5EF4-FFF2-40B4-BE49-F238E27FC236}">
                <a16:creationId xmlns:a16="http://schemas.microsoft.com/office/drawing/2014/main" id="{CF57B2FD-80DA-0287-AAEC-4E41214827A0}"/>
              </a:ext>
            </a:extLst>
          </p:cNvPr>
          <p:cNvSpPr/>
          <p:nvPr/>
        </p:nvSpPr>
        <p:spPr>
          <a:xfrm>
            <a:off x="784801" y="3229426"/>
            <a:ext cx="5596334" cy="2846372"/>
          </a:xfrm>
          <a:prstGeom prst="roundRect">
            <a:avLst/>
          </a:prstGeom>
          <a:ln w="28575">
            <a:solidFill>
              <a:schemeClr val="accent1"/>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u="sng">
                <a:solidFill>
                  <a:srgbClr val="1E1E1E"/>
                </a:solidFill>
                <a:latin typeface="Calibri Light" panose="020F0302020204030204"/>
              </a:rPr>
              <a:t>UPPGIFT:</a:t>
            </a:r>
            <a:endParaRPr kumimoji="0" lang="fi-FI" sz="1400" b="0" i="0" u="sng" strike="noStrike" kern="1200" cap="none" spc="0" normalizeH="0" baseline="0" noProof="0">
              <a:ln>
                <a:noFill/>
              </a:ln>
              <a:solidFill>
                <a:srgbClr val="1E1E1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i="0" u="sng">
                <a:solidFill>
                  <a:srgbClr val="3C4043"/>
                </a:solidFill>
                <a:effectLst/>
                <a:latin typeface="+mj-lt"/>
              </a:rPr>
              <a:t>Den skolspecifika studievårdsgruppen samordnar det gemensamma studieunderhållet som genomförs av hela läroanstaltsgemenskapen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sng" strike="noStrike" kern="1200" cap="none" spc="0" normalizeH="0" baseline="0" noProof="0">
              <a:ln>
                <a:noFill/>
              </a:ln>
              <a:solidFill>
                <a:srgbClr val="1E1E1E"/>
              </a:solidFill>
              <a:effectLst/>
              <a:uLnTx/>
              <a:uFillTx/>
              <a:latin typeface="+mj-lt"/>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a:solidFill>
                  <a:srgbClr val="3C4043"/>
                </a:solidFill>
                <a:effectLst/>
                <a:latin typeface="+mj-lt"/>
              </a:rPr>
              <a:t>Förebyggande av mobbning, våld och trakasserier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a:solidFill>
                  <a:srgbClr val="3C4043"/>
                </a:solidFill>
                <a:effectLst/>
                <a:latin typeface="+mj-lt"/>
              </a:rPr>
              <a:t>Säkerställa involvering av föräldrar och elever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i="0">
                <a:solidFill>
                  <a:srgbClr val="3C4043"/>
                </a:solidFill>
                <a:effectLst/>
                <a:latin typeface="+mj-lt"/>
              </a:rPr>
              <a:t>Stödja en hälsosam livsstil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a:solidFill>
                  <a:srgbClr val="3C4043"/>
                </a:solidFill>
                <a:effectLst/>
                <a:latin typeface="+mj-lt"/>
              </a:rPr>
              <a:t>Organisera studier för att stödja välbefinnande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i="0">
                <a:solidFill>
                  <a:srgbClr val="3C4043"/>
                </a:solidFill>
                <a:effectLst/>
                <a:latin typeface="+mj-lt"/>
              </a:rPr>
              <a:t>Främja studiernas framsteg</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i="0">
                <a:solidFill>
                  <a:srgbClr val="3C4043"/>
                </a:solidFill>
                <a:effectLst/>
                <a:latin typeface="+mj-lt"/>
              </a:rPr>
              <a:t>Miljöhälsa och säkerhet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a:solidFill>
                  <a:srgbClr val="3C4043"/>
                </a:solidFill>
                <a:effectLst/>
                <a:latin typeface="+mj-lt"/>
              </a:rPr>
              <a:t>Främja interaktionsförmåga och mental hälsa</a:t>
            </a:r>
            <a:r>
              <a:rPr lang="fi-FI" sz="1400" b="0" i="0">
                <a:solidFill>
                  <a:srgbClr val="3C4043"/>
                </a:solidFill>
                <a:effectLst/>
                <a:latin typeface="+mj-lt"/>
              </a:rPr>
              <a:t>Samarbete utanför läroanstalten</a:t>
            </a:r>
            <a:endParaRPr lang="sv-SE" sz="1400" b="0" i="0">
              <a:solidFill>
                <a:srgbClr val="3C4043"/>
              </a:solidFill>
              <a:effectLst/>
              <a:latin typeface="+mj-lt"/>
            </a:endParaRPr>
          </a:p>
        </p:txBody>
      </p:sp>
      <p:sp>
        <p:nvSpPr>
          <p:cNvPr id="14" name="Suorakulmio: Pyöristetyt kulmat 13">
            <a:extLst>
              <a:ext uri="{FF2B5EF4-FFF2-40B4-BE49-F238E27FC236}">
                <a16:creationId xmlns:a16="http://schemas.microsoft.com/office/drawing/2014/main" id="{E484BAAC-7A9E-B79B-0C96-406AF580CD2F}"/>
              </a:ext>
            </a:extLst>
          </p:cNvPr>
          <p:cNvSpPr/>
          <p:nvPr/>
        </p:nvSpPr>
        <p:spPr>
          <a:xfrm>
            <a:off x="1892595" y="831467"/>
            <a:ext cx="1765004" cy="1007097"/>
          </a:xfrm>
          <a:prstGeom prst="roundRect">
            <a:avLst/>
          </a:prstGeom>
          <a:ln>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i="0">
                <a:solidFill>
                  <a:srgbClr val="3C4043"/>
                </a:solidFill>
                <a:effectLst/>
                <a:latin typeface="+mj-lt"/>
              </a:rPr>
              <a:t>Lärare tar hand om välmående som en del av sitt undervisningsarbete</a:t>
            </a:r>
            <a:endParaRPr kumimoji="0" lang="fi-FI" sz="1400" b="0" i="0" u="none" strike="noStrike" kern="1200" cap="none" spc="0" normalizeH="0" baseline="0" noProof="0">
              <a:ln>
                <a:noFill/>
              </a:ln>
              <a:solidFill>
                <a:srgbClr val="302783"/>
              </a:solidFill>
              <a:effectLst/>
              <a:uLnTx/>
              <a:uFillTx/>
              <a:latin typeface="+mj-lt"/>
              <a:ea typeface="+mn-ea"/>
              <a:cs typeface="+mn-cs"/>
            </a:endParaRPr>
          </a:p>
        </p:txBody>
      </p:sp>
      <p:sp>
        <p:nvSpPr>
          <p:cNvPr id="15" name="Suorakulmio: Pyöristetyt kulmat 14">
            <a:extLst>
              <a:ext uri="{FF2B5EF4-FFF2-40B4-BE49-F238E27FC236}">
                <a16:creationId xmlns:a16="http://schemas.microsoft.com/office/drawing/2014/main" id="{EC57BFC9-2196-EC94-1A5E-69B422735637}"/>
              </a:ext>
            </a:extLst>
          </p:cNvPr>
          <p:cNvSpPr/>
          <p:nvPr/>
        </p:nvSpPr>
        <p:spPr>
          <a:xfrm>
            <a:off x="4452869" y="2078111"/>
            <a:ext cx="3101419" cy="93836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i="0">
                <a:solidFill>
                  <a:srgbClr val="3C4043"/>
                </a:solidFill>
                <a:effectLst/>
                <a:latin typeface="+mj-lt"/>
              </a:rPr>
              <a:t>Psykologen tar med sig sin expertis inom psykologiskt välbefinnande och inlärningspsykologi till läroanstaltsgemenskapen</a:t>
            </a:r>
            <a:endParaRPr kumimoji="0" lang="fi-FI" sz="1400" b="0" i="0" u="none" strike="noStrike" kern="1200" cap="none" spc="0" normalizeH="0" baseline="0" noProof="0">
              <a:ln>
                <a:noFill/>
              </a:ln>
              <a:solidFill>
                <a:srgbClr val="302783"/>
              </a:solidFill>
              <a:effectLst/>
              <a:uLnTx/>
              <a:uFillTx/>
              <a:latin typeface="+mj-lt"/>
              <a:ea typeface="+mn-ea"/>
              <a:cs typeface="+mn-cs"/>
            </a:endParaRPr>
          </a:p>
        </p:txBody>
      </p:sp>
      <p:sp>
        <p:nvSpPr>
          <p:cNvPr id="17" name="Suorakulmio: Pyöristetyt kulmat 16">
            <a:extLst>
              <a:ext uri="{FF2B5EF4-FFF2-40B4-BE49-F238E27FC236}">
                <a16:creationId xmlns:a16="http://schemas.microsoft.com/office/drawing/2014/main" id="{662358FF-A185-B01E-B627-5152E48383A0}"/>
              </a:ext>
            </a:extLst>
          </p:cNvPr>
          <p:cNvSpPr/>
          <p:nvPr/>
        </p:nvSpPr>
        <p:spPr>
          <a:xfrm>
            <a:off x="860941" y="2058727"/>
            <a:ext cx="3316664" cy="95053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i="0">
                <a:solidFill>
                  <a:srgbClr val="3C4043"/>
                </a:solidFill>
                <a:effectLst/>
                <a:latin typeface="+mj-lt"/>
              </a:rPr>
              <a:t>En sjuksköterska och en läkare tar med sig sin expertis inom hälsofrämjande, tillväxt och utveckling till läroanstaltssamhället</a:t>
            </a:r>
            <a:endParaRPr kumimoji="0" lang="fi-FI" sz="1400" b="0" i="0" u="none" strike="noStrike" kern="1200" cap="none" spc="0" normalizeH="0" baseline="0" noProof="0">
              <a:ln>
                <a:noFill/>
              </a:ln>
              <a:solidFill>
                <a:srgbClr val="302783"/>
              </a:solidFill>
              <a:effectLst/>
              <a:uLnTx/>
              <a:uFillTx/>
              <a:latin typeface="+mj-lt"/>
              <a:ea typeface="+mn-ea"/>
              <a:cs typeface="+mn-cs"/>
            </a:endParaRPr>
          </a:p>
        </p:txBody>
      </p:sp>
      <p:sp>
        <p:nvSpPr>
          <p:cNvPr id="18" name="Suorakulmio: Pyöristetyt kulmat 17">
            <a:extLst>
              <a:ext uri="{FF2B5EF4-FFF2-40B4-BE49-F238E27FC236}">
                <a16:creationId xmlns:a16="http://schemas.microsoft.com/office/drawing/2014/main" id="{05EA2B6A-389D-EDC2-4958-63D99EB370EE}"/>
              </a:ext>
            </a:extLst>
          </p:cNvPr>
          <p:cNvSpPr/>
          <p:nvPr/>
        </p:nvSpPr>
        <p:spPr>
          <a:xfrm>
            <a:off x="7829552" y="2034073"/>
            <a:ext cx="3023381" cy="99984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i="0">
                <a:solidFill>
                  <a:srgbClr val="3C4043"/>
                </a:solidFill>
                <a:effectLst/>
                <a:latin typeface="+mj-lt"/>
              </a:rPr>
              <a:t>Kuratorn tar med sin expertis inom den sociala sektorn och social interaktion och välbefinnande till läroanstaltssamhället</a:t>
            </a:r>
            <a:endParaRPr kumimoji="0" lang="fi-FI" sz="1400" b="0" i="0" u="none" strike="noStrike" kern="1200" cap="none" spc="0" normalizeH="0" baseline="0" noProof="0">
              <a:ln>
                <a:noFill/>
              </a:ln>
              <a:solidFill>
                <a:srgbClr val="302783"/>
              </a:solidFill>
              <a:effectLst/>
              <a:uLnTx/>
              <a:uFillTx/>
              <a:latin typeface="+mj-lt"/>
              <a:ea typeface="+mn-ea"/>
              <a:cs typeface="+mn-cs"/>
            </a:endParaRPr>
          </a:p>
        </p:txBody>
      </p:sp>
      <p:sp>
        <p:nvSpPr>
          <p:cNvPr id="19" name="Suorakulmio: Pyöristetyt kulmat 18">
            <a:extLst>
              <a:ext uri="{FF2B5EF4-FFF2-40B4-BE49-F238E27FC236}">
                <a16:creationId xmlns:a16="http://schemas.microsoft.com/office/drawing/2014/main" id="{D3A28E4B-96AF-B15C-9631-D3D0C91ABD45}"/>
              </a:ext>
            </a:extLst>
          </p:cNvPr>
          <p:cNvSpPr/>
          <p:nvPr/>
        </p:nvSpPr>
        <p:spPr>
          <a:xfrm>
            <a:off x="6971662" y="799343"/>
            <a:ext cx="2240893" cy="1019228"/>
          </a:xfrm>
          <a:prstGeom prst="roundRect">
            <a:avLst/>
          </a:prstGeom>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i="0">
                <a:solidFill>
                  <a:srgbClr val="3C4043"/>
                </a:solidFill>
                <a:effectLst/>
                <a:latin typeface="+mj-lt"/>
              </a:rPr>
              <a:t>Representanter för elever och vårdnadshavare som experter</a:t>
            </a:r>
            <a:endParaRPr kumimoji="0" lang="fi-FI" sz="1400" b="0" i="0" u="none" strike="noStrike" kern="1200" cap="none" spc="0" normalizeH="0" baseline="0" noProof="0">
              <a:ln>
                <a:noFill/>
              </a:ln>
              <a:solidFill>
                <a:srgbClr val="302783"/>
              </a:solidFill>
              <a:effectLst/>
              <a:uLnTx/>
              <a:uFillTx/>
              <a:latin typeface="+mj-lt"/>
              <a:ea typeface="+mn-ea"/>
              <a:cs typeface="+mn-cs"/>
            </a:endParaRPr>
          </a:p>
        </p:txBody>
      </p:sp>
      <p:sp>
        <p:nvSpPr>
          <p:cNvPr id="20" name="Suorakulmio: Pyöristetyt kulmat 19">
            <a:extLst>
              <a:ext uri="{FF2B5EF4-FFF2-40B4-BE49-F238E27FC236}">
                <a16:creationId xmlns:a16="http://schemas.microsoft.com/office/drawing/2014/main" id="{5DF727A3-94CB-A308-6685-83E4C3E3D337}"/>
              </a:ext>
            </a:extLst>
          </p:cNvPr>
          <p:cNvSpPr/>
          <p:nvPr/>
        </p:nvSpPr>
        <p:spPr>
          <a:xfrm>
            <a:off x="3996589" y="831467"/>
            <a:ext cx="2637934" cy="1007097"/>
          </a:xfrm>
          <a:prstGeom prst="roundRect">
            <a:avLst/>
          </a:prstGeom>
          <a:ln>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i="0">
                <a:solidFill>
                  <a:srgbClr val="3C4043"/>
                </a:solidFill>
                <a:effectLst/>
                <a:latin typeface="+mj-lt"/>
              </a:rPr>
              <a:t>Läroanstaltens föreståndare leder elevvårdsteamet och ansvarar för det juridiska genomförandet av elevvården</a:t>
            </a:r>
            <a:endParaRPr kumimoji="0" lang="fi-FI" sz="1400" b="0" i="0" u="none" strike="noStrike" kern="1200" cap="none" spc="0" normalizeH="0" baseline="0" noProof="0">
              <a:ln>
                <a:noFill/>
              </a:ln>
              <a:solidFill>
                <a:srgbClr val="302783"/>
              </a:solidFill>
              <a:effectLst/>
              <a:uLnTx/>
              <a:uFillTx/>
              <a:latin typeface="+mj-lt"/>
              <a:ea typeface="+mn-ea"/>
              <a:cs typeface="+mn-cs"/>
            </a:endParaRPr>
          </a:p>
        </p:txBody>
      </p:sp>
      <p:pic>
        <p:nvPicPr>
          <p:cNvPr id="3" name="Kuva 2">
            <a:extLst>
              <a:ext uri="{FF2B5EF4-FFF2-40B4-BE49-F238E27FC236}">
                <a16:creationId xmlns:a16="http://schemas.microsoft.com/office/drawing/2014/main" id="{7F780020-61B8-53D2-3B13-11E0B13C301D}"/>
              </a:ext>
            </a:extLst>
          </p:cNvPr>
          <p:cNvPicPr>
            <a:picLocks noChangeAspect="1"/>
          </p:cNvPicPr>
          <p:nvPr/>
        </p:nvPicPr>
        <p:blipFill rotWithShape="1">
          <a:blip r:embed="rId2"/>
          <a:srcRect r="24393" b="23553"/>
          <a:stretch/>
        </p:blipFill>
        <p:spPr>
          <a:xfrm>
            <a:off x="10279928" y="4908641"/>
            <a:ext cx="1670996" cy="1776937"/>
          </a:xfrm>
          <a:prstGeom prst="rect">
            <a:avLst/>
          </a:prstGeom>
        </p:spPr>
      </p:pic>
      <p:sp>
        <p:nvSpPr>
          <p:cNvPr id="4" name="Puhekupla: Soikea 3">
            <a:extLst>
              <a:ext uri="{FF2B5EF4-FFF2-40B4-BE49-F238E27FC236}">
                <a16:creationId xmlns:a16="http://schemas.microsoft.com/office/drawing/2014/main" id="{768C6C86-1320-CC84-B3CD-7DDF413FC6A6}"/>
              </a:ext>
            </a:extLst>
          </p:cNvPr>
          <p:cNvSpPr/>
          <p:nvPr/>
        </p:nvSpPr>
        <p:spPr>
          <a:xfrm>
            <a:off x="8760543" y="3877362"/>
            <a:ext cx="2222090" cy="1919747"/>
          </a:xfrm>
          <a:prstGeom prst="wedgeEllipseCallout">
            <a:avLst>
              <a:gd name="adj1" fmla="val 42582"/>
              <a:gd name="adj2" fmla="val 43386"/>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100" b="0" i="0">
                <a:solidFill>
                  <a:srgbClr val="3C4043"/>
                </a:solidFill>
                <a:effectLst/>
                <a:latin typeface="+mj-lt"/>
              </a:rPr>
              <a:t>En modig och rättvis kille frågar "är vi vänner" och vågar säga sitt namn, presenterar sig och frågar "ska vi spela?"</a:t>
            </a:r>
            <a:endParaRPr kumimoji="0" lang="fi-FI" sz="1100" b="0" i="0" u="none" strike="noStrike" kern="1200" cap="none" spc="0" normalizeH="0" baseline="0" noProof="0">
              <a:ln>
                <a:noFill/>
              </a:ln>
              <a:solidFill>
                <a:srgbClr val="000000"/>
              </a:solidFill>
              <a:effectLst/>
              <a:uLnTx/>
              <a:uFillTx/>
              <a:latin typeface="+mj-lt"/>
              <a:ea typeface="+mn-ea"/>
              <a:cs typeface="Calibri Light" panose="020F0302020204030204" pitchFamily="34" charset="0"/>
            </a:endParaRPr>
          </a:p>
        </p:txBody>
      </p:sp>
      <p:sp>
        <p:nvSpPr>
          <p:cNvPr id="5" name="Suorakulmio 4">
            <a:extLst>
              <a:ext uri="{FF2B5EF4-FFF2-40B4-BE49-F238E27FC236}">
                <a16:creationId xmlns:a16="http://schemas.microsoft.com/office/drawing/2014/main" id="{62299DA3-DC49-15F6-F88C-EF7605385977}"/>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7" name="Tekstiruutu 6">
            <a:extLst>
              <a:ext uri="{FF2B5EF4-FFF2-40B4-BE49-F238E27FC236}">
                <a16:creationId xmlns:a16="http://schemas.microsoft.com/office/drawing/2014/main" id="{B5F982EA-AB6F-BFA5-27CC-BF5FFB924889}"/>
              </a:ext>
            </a:extLst>
          </p:cNvPr>
          <p:cNvSpPr txBox="1"/>
          <p:nvPr/>
        </p:nvSpPr>
        <p:spPr>
          <a:xfrm>
            <a:off x="97410" y="122504"/>
            <a:ext cx="7606775" cy="400110"/>
          </a:xfrm>
          <a:prstGeom prst="rect">
            <a:avLst/>
          </a:prstGeom>
          <a:noFill/>
        </p:spPr>
        <p:txBody>
          <a:bodyPr wrap="square">
            <a:spAutoFit/>
          </a:bodyPr>
          <a:lstStyle/>
          <a:p>
            <a:r>
              <a:rPr lang="sv-SE" sz="2000" b="0" i="0">
                <a:solidFill>
                  <a:srgbClr val="3C4043"/>
                </a:solidFill>
                <a:effectLst/>
                <a:latin typeface="+mj-lt"/>
              </a:rPr>
              <a:t>Samhällsstudievård och studievårdsgrupper specifika för läroanstalter</a:t>
            </a:r>
            <a:endParaRPr lang="fi-FI" sz="2000">
              <a:latin typeface="+mj-lt"/>
            </a:endParaRPr>
          </a:p>
        </p:txBody>
      </p:sp>
    </p:spTree>
    <p:extLst>
      <p:ext uri="{BB962C8B-B14F-4D97-AF65-F5344CB8AC3E}">
        <p14:creationId xmlns:p14="http://schemas.microsoft.com/office/powerpoint/2010/main" val="3043274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28425E-7816-A05C-B8DA-654F50458C34}"/>
              </a:ext>
            </a:extLst>
          </p:cNvPr>
          <p:cNvSpPr>
            <a:spLocks noGrp="1"/>
          </p:cNvSpPr>
          <p:nvPr>
            <p:ph type="title"/>
          </p:nvPr>
        </p:nvSpPr>
        <p:spPr>
          <a:xfrm>
            <a:off x="106905" y="-779429"/>
            <a:ext cx="10260000" cy="1325563"/>
          </a:xfrm>
        </p:spPr>
        <p:txBody>
          <a:bodyPr>
            <a:normAutofit/>
          </a:bodyPr>
          <a:lstStyle/>
          <a:p>
            <a:br>
              <a:rPr lang="fi-FI" sz="1800">
                <a:solidFill>
                  <a:srgbClr val="000000"/>
                </a:solidFill>
                <a:effectLst/>
                <a:latin typeface="Calibri" panose="020F0502020204030204" pitchFamily="34" charset="0"/>
                <a:ea typeface="Calibri" panose="020F0502020204030204" pitchFamily="34" charset="0"/>
              </a:rPr>
            </a:br>
            <a:endParaRPr lang="fi-FI" sz="2000">
              <a:latin typeface="+mj-lt"/>
            </a:endParaRPr>
          </a:p>
        </p:txBody>
      </p:sp>
      <p:sp>
        <p:nvSpPr>
          <p:cNvPr id="5" name="Vuokaaviosymboli: Liitin 4">
            <a:extLst>
              <a:ext uri="{FF2B5EF4-FFF2-40B4-BE49-F238E27FC236}">
                <a16:creationId xmlns:a16="http://schemas.microsoft.com/office/drawing/2014/main" id="{0751DF94-258A-D0CE-A425-3E8439BD8E81}"/>
              </a:ext>
            </a:extLst>
          </p:cNvPr>
          <p:cNvSpPr/>
          <p:nvPr/>
        </p:nvSpPr>
        <p:spPr>
          <a:xfrm>
            <a:off x="7539655" y="2082704"/>
            <a:ext cx="2196445" cy="2154025"/>
          </a:xfrm>
          <a:prstGeom prst="flowChartConnector">
            <a:avLst/>
          </a:prstGeom>
          <a:ln w="28575">
            <a:solidFill>
              <a:schemeClr val="accent1"/>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Samlar ihop nödvändiga yrkespersoner som stöd åt den enskilda eleven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302783"/>
              </a:solidFill>
              <a:effectLst/>
              <a:uLnTx/>
              <a:uFillTx/>
              <a:latin typeface="Calibri Light" panose="020F0302020204030204"/>
              <a:ea typeface="+mn-ea"/>
              <a:cs typeface="+mn-cs"/>
            </a:endParaRPr>
          </a:p>
        </p:txBody>
      </p:sp>
      <p:sp>
        <p:nvSpPr>
          <p:cNvPr id="6" name="Vuokaaviosymboli: Liitin 5">
            <a:extLst>
              <a:ext uri="{FF2B5EF4-FFF2-40B4-BE49-F238E27FC236}">
                <a16:creationId xmlns:a16="http://schemas.microsoft.com/office/drawing/2014/main" id="{131D75C1-7EB4-A932-AA03-2DD0C1BFEB1A}"/>
              </a:ext>
            </a:extLst>
          </p:cNvPr>
          <p:cNvSpPr/>
          <p:nvPr/>
        </p:nvSpPr>
        <p:spPr>
          <a:xfrm>
            <a:off x="5974805" y="3170573"/>
            <a:ext cx="1564850" cy="1536570"/>
          </a:xfrm>
          <a:prstGeom prst="flowChartConnector">
            <a:avLst/>
          </a:prstGeom>
          <a:ln w="285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Lärare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302783"/>
              </a:solidFill>
              <a:effectLst/>
              <a:uLnTx/>
              <a:uFillTx/>
              <a:latin typeface="Calibri Light" panose="020F0302020204030204"/>
              <a:ea typeface="+mn-ea"/>
              <a:cs typeface="+mn-cs"/>
            </a:endParaRPr>
          </a:p>
        </p:txBody>
      </p:sp>
      <p:sp>
        <p:nvSpPr>
          <p:cNvPr id="7" name="Vuokaaviosymboli: Liitin 6">
            <a:extLst>
              <a:ext uri="{FF2B5EF4-FFF2-40B4-BE49-F238E27FC236}">
                <a16:creationId xmlns:a16="http://schemas.microsoft.com/office/drawing/2014/main" id="{9FB3BC37-F0FA-1048-4721-7712A35E89E5}"/>
              </a:ext>
            </a:extLst>
          </p:cNvPr>
          <p:cNvSpPr/>
          <p:nvPr/>
        </p:nvSpPr>
        <p:spPr>
          <a:xfrm>
            <a:off x="9257346" y="771921"/>
            <a:ext cx="1564850" cy="1536570"/>
          </a:xfrm>
          <a:prstGeom prst="flowChartConnector">
            <a:avLst/>
          </a:prstGeom>
          <a:ln w="285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Calibri Light" panose="020F0302020204030204" pitchFamily="34" charset="0"/>
                <a:ea typeface="Calibri" panose="020F0502020204030204" pitchFamily="34" charset="0"/>
              </a:rPr>
              <a:t>Kurator</a:t>
            </a:r>
            <a:endParaRPr lang="fi-FI" sz="14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302783"/>
              </a:solidFill>
              <a:effectLst/>
              <a:uLnTx/>
              <a:uFillTx/>
              <a:latin typeface="Calibri Light" panose="020F0302020204030204"/>
              <a:ea typeface="+mn-ea"/>
              <a:cs typeface="+mn-cs"/>
            </a:endParaRPr>
          </a:p>
        </p:txBody>
      </p:sp>
      <p:sp>
        <p:nvSpPr>
          <p:cNvPr id="8" name="Vuokaaviosymboli: Liitin 7">
            <a:extLst>
              <a:ext uri="{FF2B5EF4-FFF2-40B4-BE49-F238E27FC236}">
                <a16:creationId xmlns:a16="http://schemas.microsoft.com/office/drawing/2014/main" id="{31CE266E-B716-957E-5CA9-992D904A86A4}"/>
              </a:ext>
            </a:extLst>
          </p:cNvPr>
          <p:cNvSpPr/>
          <p:nvPr/>
        </p:nvSpPr>
        <p:spPr>
          <a:xfrm>
            <a:off x="9919463" y="2391431"/>
            <a:ext cx="1564850" cy="1536570"/>
          </a:xfrm>
          <a:prstGeom prst="flowChartConnector">
            <a:avLst/>
          </a:prstGeom>
          <a:ln w="285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Calibri Light" panose="020F0302020204030204" pitchFamily="34" charset="0"/>
                <a:ea typeface="Calibri" panose="020F0502020204030204" pitchFamily="34" charset="0"/>
              </a:rPr>
              <a:t>Psykolog</a:t>
            </a:r>
            <a:endParaRPr lang="fi-FI" sz="14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302783"/>
              </a:solidFill>
              <a:effectLst/>
              <a:uLnTx/>
              <a:uFillTx/>
              <a:latin typeface="Calibri Light" panose="020F0302020204030204"/>
              <a:ea typeface="+mn-ea"/>
              <a:cs typeface="+mn-cs"/>
            </a:endParaRPr>
          </a:p>
        </p:txBody>
      </p:sp>
      <p:sp>
        <p:nvSpPr>
          <p:cNvPr id="9" name="Vuokaaviosymboli: Liitin 8">
            <a:extLst>
              <a:ext uri="{FF2B5EF4-FFF2-40B4-BE49-F238E27FC236}">
                <a16:creationId xmlns:a16="http://schemas.microsoft.com/office/drawing/2014/main" id="{9768AFCD-E02B-0F41-FB2F-389F636BD4D5}"/>
              </a:ext>
            </a:extLst>
          </p:cNvPr>
          <p:cNvSpPr/>
          <p:nvPr/>
        </p:nvSpPr>
        <p:spPr>
          <a:xfrm>
            <a:off x="6058844" y="1314419"/>
            <a:ext cx="1564850" cy="1536570"/>
          </a:xfrm>
          <a:prstGeom prst="flowChartConnector">
            <a:avLst/>
          </a:prstGeom>
          <a:ln w="285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fi-FI" sz="1400">
                <a:solidFill>
                  <a:srgbClr val="000000"/>
                </a:solidFill>
                <a:effectLst/>
                <a:latin typeface="Calibri Light" panose="020F0302020204030204" pitchFamily="34" charset="0"/>
                <a:ea typeface="Calibri" panose="020F0502020204030204" pitchFamily="34" charset="0"/>
              </a:rPr>
              <a:t>Läkare</a:t>
            </a:r>
            <a:endParaRPr lang="fi-FI" sz="14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302783"/>
              </a:solidFill>
              <a:effectLst/>
              <a:uLnTx/>
              <a:uFillTx/>
              <a:latin typeface="Calibri Light" panose="020F0302020204030204"/>
              <a:ea typeface="+mn-ea"/>
              <a:cs typeface="+mn-cs"/>
            </a:endParaRPr>
          </a:p>
        </p:txBody>
      </p:sp>
      <p:sp>
        <p:nvSpPr>
          <p:cNvPr id="10" name="Vuokaaviosymboli: Liitin 9">
            <a:extLst>
              <a:ext uri="{FF2B5EF4-FFF2-40B4-BE49-F238E27FC236}">
                <a16:creationId xmlns:a16="http://schemas.microsoft.com/office/drawing/2014/main" id="{EA227B88-BED8-416F-E40C-9C8A8B7201D2}"/>
              </a:ext>
            </a:extLst>
          </p:cNvPr>
          <p:cNvSpPr/>
          <p:nvPr/>
        </p:nvSpPr>
        <p:spPr>
          <a:xfrm>
            <a:off x="7623694" y="377925"/>
            <a:ext cx="1564850" cy="1536570"/>
          </a:xfrm>
          <a:prstGeom prst="flowChartConnector">
            <a:avLst/>
          </a:prstGeom>
          <a:ln w="285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Calibri Light" panose="020F0302020204030204" pitchFamily="34" charset="0"/>
                <a:ea typeface="Calibri" panose="020F0502020204030204" pitchFamily="34" charset="0"/>
              </a:rPr>
              <a:t>Hälsovår-dare</a:t>
            </a:r>
            <a:endParaRPr lang="fi-FI" sz="14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302783"/>
              </a:solidFill>
              <a:effectLst/>
              <a:uLnTx/>
              <a:uFillTx/>
              <a:latin typeface="Calibri Light" panose="020F0302020204030204"/>
              <a:ea typeface="+mn-ea"/>
              <a:cs typeface="+mn-cs"/>
            </a:endParaRPr>
          </a:p>
        </p:txBody>
      </p:sp>
      <p:sp>
        <p:nvSpPr>
          <p:cNvPr id="11" name="Vuokaaviosymboli: Liitin 10">
            <a:extLst>
              <a:ext uri="{FF2B5EF4-FFF2-40B4-BE49-F238E27FC236}">
                <a16:creationId xmlns:a16="http://schemas.microsoft.com/office/drawing/2014/main" id="{0EA4CE14-9539-E480-92B2-75D7273F2652}"/>
              </a:ext>
            </a:extLst>
          </p:cNvPr>
          <p:cNvSpPr/>
          <p:nvPr/>
        </p:nvSpPr>
        <p:spPr>
          <a:xfrm>
            <a:off x="7414431" y="4342141"/>
            <a:ext cx="1564850" cy="1536570"/>
          </a:xfrm>
          <a:prstGeom prst="flowChartConnector">
            <a:avLst/>
          </a:prstGeom>
          <a:ln w="285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Calibri Light" panose="020F0302020204030204" pitchFamily="34" charset="0"/>
                <a:ea typeface="Calibri" panose="020F0502020204030204" pitchFamily="34" charset="0"/>
              </a:rPr>
              <a:t>Skolcoach</a:t>
            </a:r>
            <a:endParaRPr lang="fi-FI" sz="14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302783"/>
              </a:solidFill>
              <a:effectLst/>
              <a:uLnTx/>
              <a:uFillTx/>
              <a:latin typeface="Calibri Light" panose="020F0302020204030204"/>
              <a:ea typeface="+mn-ea"/>
              <a:cs typeface="+mn-cs"/>
            </a:endParaRPr>
          </a:p>
        </p:txBody>
      </p:sp>
      <p:sp>
        <p:nvSpPr>
          <p:cNvPr id="13" name="Suorakulmio: Pyöristetyt kulmat 12">
            <a:extLst>
              <a:ext uri="{FF2B5EF4-FFF2-40B4-BE49-F238E27FC236}">
                <a16:creationId xmlns:a16="http://schemas.microsoft.com/office/drawing/2014/main" id="{987DACC4-3B6C-555B-6228-0C78994A1241}"/>
              </a:ext>
            </a:extLst>
          </p:cNvPr>
          <p:cNvSpPr/>
          <p:nvPr/>
        </p:nvSpPr>
        <p:spPr>
          <a:xfrm>
            <a:off x="329178" y="824153"/>
            <a:ext cx="4666416" cy="5001377"/>
          </a:xfrm>
          <a:prstGeom prst="roundRect">
            <a:avLst/>
          </a:prstGeom>
          <a:ln w="28575">
            <a:solidFill>
              <a:schemeClr val="accent1"/>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rgbClr val="000000"/>
                </a:solidFill>
                <a:effectLst/>
                <a:latin typeface="+mj-lt"/>
                <a:ea typeface="Calibri" panose="020F0502020204030204" pitchFamily="34" charset="0"/>
              </a:rPr>
              <a:t>UPPGIFT: </a:t>
            </a:r>
          </a:p>
          <a:p>
            <a:pPr algn="ctr"/>
            <a:endParaRPr lang="fi-FI" sz="1400">
              <a:solidFill>
                <a:srgbClr val="000000"/>
              </a:solidFill>
              <a:effectLst/>
              <a:latin typeface="+mj-lt"/>
              <a:ea typeface="Calibri" panose="020F0502020204030204" pitchFamily="34" charset="0"/>
            </a:endParaRPr>
          </a:p>
          <a:p>
            <a:pPr algn="ctr"/>
            <a:r>
              <a:rPr lang="fi-FI" sz="1400">
                <a:solidFill>
                  <a:srgbClr val="000000"/>
                </a:solidFill>
                <a:effectLst/>
                <a:latin typeface="+mj-lt"/>
                <a:ea typeface="Calibri" panose="020F0502020204030204" pitchFamily="34" charset="0"/>
              </a:rPr>
              <a:t>Utredning av en enskild elevs eller elevgrupps behov av stöd från studerandevården och ordnandet av tjänster.</a:t>
            </a:r>
          </a:p>
          <a:p>
            <a:pPr algn="ctr"/>
            <a:r>
              <a:rPr lang="fi-FI" sz="1400">
                <a:solidFill>
                  <a:srgbClr val="000000"/>
                </a:solidFill>
                <a:effectLst/>
                <a:latin typeface="+mj-lt"/>
                <a:ea typeface="Calibri" panose="020F0502020204030204" pitchFamily="34" charset="0"/>
              </a:rPr>
              <a:t>Gruppen sammanställs av den representant för undervisningspersonalen eller studerandevården, som frågan på basis av arbetsuppgifterna hör. </a:t>
            </a:r>
          </a:p>
          <a:p>
            <a:pPr algn="ctr"/>
            <a:endParaRPr lang="fi-FI" sz="1400">
              <a:solidFill>
                <a:srgbClr val="000000"/>
              </a:solidFill>
              <a:latin typeface="+mj-lt"/>
              <a:ea typeface="Calibri" panose="020F0502020204030204" pitchFamily="34" charset="0"/>
            </a:endParaRPr>
          </a:p>
          <a:p>
            <a:pPr algn="ctr"/>
            <a:r>
              <a:rPr lang="fi-FI" sz="1400">
                <a:solidFill>
                  <a:srgbClr val="000000"/>
                </a:solidFill>
                <a:effectLst/>
                <a:latin typeface="+mj-lt"/>
                <a:ea typeface="Calibri" panose="020F0502020204030204" pitchFamily="34" charset="0"/>
              </a:rPr>
              <a:t> Expertgruppens tillfälliga sammansättning grundar sig på individuell behovsprövning, frågan som behandlas och kompetensen som krävs för den. </a:t>
            </a:r>
          </a:p>
          <a:p>
            <a:pPr algn="ctr"/>
            <a:endParaRPr lang="fi-FI" sz="1400">
              <a:solidFill>
                <a:srgbClr val="000000"/>
              </a:solidFill>
              <a:effectLst/>
              <a:latin typeface="+mj-lt"/>
              <a:ea typeface="Calibri" panose="020F0502020204030204" pitchFamily="34" charset="0"/>
            </a:endParaRPr>
          </a:p>
          <a:p>
            <a:pPr algn="ctr"/>
            <a:r>
              <a:rPr lang="fi-FI" sz="1400">
                <a:solidFill>
                  <a:srgbClr val="000000"/>
                </a:solidFill>
                <a:effectLst/>
                <a:latin typeface="+mj-lt"/>
                <a:ea typeface="Calibri" panose="020F0502020204030204" pitchFamily="34" charset="0"/>
              </a:rPr>
              <a:t>Som medlemmar i expertgruppen kan endast utses experter med elevens samtycke, eller, om hen undantagsvis inte har förutsättningar att bedöma betydelsen av det givna samtycket, hens vårdnadshavares samtycke. Expertgruppen utnämner en ansvarsperson bland sig. Med elevens eget skriftliga samtycke kan även andra nödvändiga samarbetsparter för studerandevården eller elevens närstående delta i behandlingen av hens sak.</a:t>
            </a:r>
          </a:p>
        </p:txBody>
      </p:sp>
      <p:sp>
        <p:nvSpPr>
          <p:cNvPr id="3" name="Vuokaaviosymboli: Liitin 2">
            <a:extLst>
              <a:ext uri="{FF2B5EF4-FFF2-40B4-BE49-F238E27FC236}">
                <a16:creationId xmlns:a16="http://schemas.microsoft.com/office/drawing/2014/main" id="{3796F72C-DF2B-ED6E-B9AC-0092FB72190B}"/>
              </a:ext>
            </a:extLst>
          </p:cNvPr>
          <p:cNvSpPr/>
          <p:nvPr/>
        </p:nvSpPr>
        <p:spPr>
          <a:xfrm>
            <a:off x="9272583" y="4010941"/>
            <a:ext cx="1564850" cy="1536570"/>
          </a:xfrm>
          <a:prstGeom prst="flowChartConnector">
            <a:avLst/>
          </a:prstGeom>
          <a:ln w="285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400">
                <a:solidFill>
                  <a:schemeClr val="accent4"/>
                </a:solidFill>
                <a:effectLst/>
                <a:latin typeface="+mj-lt"/>
                <a:ea typeface="Calibri" panose="020F0502020204030204" pitchFamily="34" charset="0"/>
                <a:cs typeface="Times New Roman" panose="02020603050405020304" pitchFamily="18" charset="0"/>
              </a:rPr>
              <a:t>Speciallärare</a:t>
            </a:r>
            <a:endParaRPr kumimoji="0" lang="fi-FI" sz="1400" b="0" i="0" u="none" strike="noStrike" kern="1200" cap="none" spc="0" normalizeH="0" baseline="0" noProof="0">
              <a:ln>
                <a:noFill/>
              </a:ln>
              <a:solidFill>
                <a:schemeClr val="accent4"/>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chemeClr val="accent4"/>
              </a:solidFill>
              <a:effectLst/>
              <a:uLnTx/>
              <a:uFillTx/>
              <a:latin typeface="Calibri Light" panose="020F0302020204030204"/>
              <a:ea typeface="+mn-ea"/>
              <a:cs typeface="+mn-cs"/>
            </a:endParaRPr>
          </a:p>
        </p:txBody>
      </p:sp>
      <p:sp>
        <p:nvSpPr>
          <p:cNvPr id="4" name="Suorakulmio 3">
            <a:extLst>
              <a:ext uri="{FF2B5EF4-FFF2-40B4-BE49-F238E27FC236}">
                <a16:creationId xmlns:a16="http://schemas.microsoft.com/office/drawing/2014/main" id="{203A9E20-B0CE-535A-8255-2DF817D60D96}"/>
              </a:ext>
            </a:extLst>
          </p:cNvPr>
          <p:cNvSpPr/>
          <p:nvPr/>
        </p:nvSpPr>
        <p:spPr>
          <a:xfrm>
            <a:off x="53969" y="39950"/>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pic>
        <p:nvPicPr>
          <p:cNvPr id="12" name="Kuva 11" descr="Kuva, joka sisältää kohteen Polkupyörän kiekko, Polkupyörän runko, pyörä, Polkupyörät – Varusteet ja tarvikkeet&#10;&#10;Kuvaus luotu automaattisesti">
            <a:extLst>
              <a:ext uri="{FF2B5EF4-FFF2-40B4-BE49-F238E27FC236}">
                <a16:creationId xmlns:a16="http://schemas.microsoft.com/office/drawing/2014/main" id="{A519A9A2-F162-4E55-EFB8-A2D7B6C1C42C}"/>
              </a:ext>
            </a:extLst>
          </p:cNvPr>
          <p:cNvPicPr>
            <a:picLocks noChangeAspect="1"/>
          </p:cNvPicPr>
          <p:nvPr/>
        </p:nvPicPr>
        <p:blipFill rotWithShape="1">
          <a:blip r:embed="rId2"/>
          <a:srcRect l="18269" r="28095" b="68356"/>
          <a:stretch/>
        </p:blipFill>
        <p:spPr>
          <a:xfrm>
            <a:off x="9694290" y="5239196"/>
            <a:ext cx="2400300" cy="1415767"/>
          </a:xfrm>
          <a:prstGeom prst="rect">
            <a:avLst/>
          </a:prstGeom>
        </p:spPr>
      </p:pic>
      <p:sp>
        <p:nvSpPr>
          <p:cNvPr id="15" name="Tekstiruutu 14">
            <a:extLst>
              <a:ext uri="{FF2B5EF4-FFF2-40B4-BE49-F238E27FC236}">
                <a16:creationId xmlns:a16="http://schemas.microsoft.com/office/drawing/2014/main" id="{A0485CC0-E44B-C66E-81AE-A6DDBFB5CF19}"/>
              </a:ext>
            </a:extLst>
          </p:cNvPr>
          <p:cNvSpPr txBox="1"/>
          <p:nvPr/>
        </p:nvSpPr>
        <p:spPr>
          <a:xfrm>
            <a:off x="209115" y="146024"/>
            <a:ext cx="6094520" cy="400110"/>
          </a:xfrm>
          <a:prstGeom prst="rect">
            <a:avLst/>
          </a:prstGeom>
          <a:noFill/>
        </p:spPr>
        <p:txBody>
          <a:bodyPr wrap="square">
            <a:spAutoFit/>
          </a:bodyPr>
          <a:lstStyle/>
          <a:p>
            <a:r>
              <a:rPr lang="fi-FI" sz="2000">
                <a:solidFill>
                  <a:srgbClr val="000000"/>
                </a:solidFill>
                <a:effectLst/>
                <a:latin typeface="+mj-lt"/>
                <a:ea typeface="Calibri" panose="020F0502020204030204" pitchFamily="34" charset="0"/>
              </a:rPr>
              <a:t>Mångprofessionell expertgrupp</a:t>
            </a:r>
          </a:p>
        </p:txBody>
      </p:sp>
    </p:spTree>
    <p:extLst>
      <p:ext uri="{BB962C8B-B14F-4D97-AF65-F5344CB8AC3E}">
        <p14:creationId xmlns:p14="http://schemas.microsoft.com/office/powerpoint/2010/main" val="250367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uva 16" descr="Kuva, joka sisältää kohteen Polkupyörän kiekko, Polkupyörän runko, pyörä, Polkupyörät – Varusteet ja tarvikkeet&#10;&#10;Kuvaus luotu automaattisesti">
            <a:extLst>
              <a:ext uri="{FF2B5EF4-FFF2-40B4-BE49-F238E27FC236}">
                <a16:creationId xmlns:a16="http://schemas.microsoft.com/office/drawing/2014/main" id="{8AFE283D-F21A-608A-F7A3-7C71D6D08C01}"/>
              </a:ext>
            </a:extLst>
          </p:cNvPr>
          <p:cNvPicPr>
            <a:picLocks noChangeAspect="1"/>
          </p:cNvPicPr>
          <p:nvPr/>
        </p:nvPicPr>
        <p:blipFill rotWithShape="1">
          <a:blip r:embed="rId2"/>
          <a:srcRect l="35607" t="-2166" b="-1"/>
          <a:stretch/>
        </p:blipFill>
        <p:spPr>
          <a:xfrm>
            <a:off x="128911" y="211013"/>
            <a:ext cx="2009775" cy="3188017"/>
          </a:xfrm>
          <a:prstGeom prst="rect">
            <a:avLst/>
          </a:prstGeom>
        </p:spPr>
      </p:pic>
      <p:sp>
        <p:nvSpPr>
          <p:cNvPr id="2" name="Vuokaaviosymboli: Liitin 1">
            <a:extLst>
              <a:ext uri="{FF2B5EF4-FFF2-40B4-BE49-F238E27FC236}">
                <a16:creationId xmlns:a16="http://schemas.microsoft.com/office/drawing/2014/main" id="{41ABCD2E-EB8E-6567-BE2A-AADCD08A082C}"/>
              </a:ext>
            </a:extLst>
          </p:cNvPr>
          <p:cNvSpPr/>
          <p:nvPr/>
        </p:nvSpPr>
        <p:spPr>
          <a:xfrm>
            <a:off x="1500781" y="493450"/>
            <a:ext cx="2803081" cy="2793901"/>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a:solidFill>
                  <a:srgbClr val="000000"/>
                </a:solidFill>
                <a:effectLst/>
                <a:latin typeface="Calibri Light" panose="020F0302020204030204" pitchFamily="34" charset="0"/>
                <a:ea typeface="Calibri" panose="020F0502020204030204" pitchFamily="34" charset="0"/>
              </a:rPr>
              <a:t>Samarbete med ungdomsarbetet</a:t>
            </a:r>
            <a:endParaRPr lang="fi-FI" sz="18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3" name="Vuokaaviosymboli: Liitin 2">
            <a:extLst>
              <a:ext uri="{FF2B5EF4-FFF2-40B4-BE49-F238E27FC236}">
                <a16:creationId xmlns:a16="http://schemas.microsoft.com/office/drawing/2014/main" id="{C10CC808-3004-54B5-44FF-C2BECA76823B}"/>
              </a:ext>
            </a:extLst>
          </p:cNvPr>
          <p:cNvSpPr/>
          <p:nvPr/>
        </p:nvSpPr>
        <p:spPr>
          <a:xfrm>
            <a:off x="598736" y="2940546"/>
            <a:ext cx="2803081" cy="2793901"/>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a:solidFill>
                  <a:srgbClr val="000000"/>
                </a:solidFill>
                <a:effectLst/>
                <a:latin typeface="Calibri Light" panose="020F0302020204030204" pitchFamily="34" charset="0"/>
                <a:ea typeface="Calibri" panose="020F0502020204030204" pitchFamily="34" charset="0"/>
              </a:rPr>
              <a:t>Samarbete med idrottsservicens tjänster</a:t>
            </a:r>
            <a:endParaRPr lang="fi-FI" sz="18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4" name="Vuokaaviosymboli: Liitin 3">
            <a:extLst>
              <a:ext uri="{FF2B5EF4-FFF2-40B4-BE49-F238E27FC236}">
                <a16:creationId xmlns:a16="http://schemas.microsoft.com/office/drawing/2014/main" id="{27CDB940-938A-0D29-56BD-932F2B309288}"/>
              </a:ext>
            </a:extLst>
          </p:cNvPr>
          <p:cNvSpPr/>
          <p:nvPr/>
        </p:nvSpPr>
        <p:spPr>
          <a:xfrm>
            <a:off x="4000228" y="1021921"/>
            <a:ext cx="2803081" cy="2793901"/>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a:solidFill>
                  <a:srgbClr val="000000"/>
                </a:solidFill>
                <a:effectLst/>
                <a:latin typeface="Calibri Light" panose="020F0302020204030204" pitchFamily="34" charset="0"/>
                <a:ea typeface="Calibri" panose="020F0502020204030204" pitchFamily="34" charset="0"/>
              </a:rPr>
              <a:t>Samarbete med kulturtjänster</a:t>
            </a:r>
            <a:endParaRPr lang="fi-FI" sz="18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5" name="Vuokaaviosymboli: Liitin 4">
            <a:extLst>
              <a:ext uri="{FF2B5EF4-FFF2-40B4-BE49-F238E27FC236}">
                <a16:creationId xmlns:a16="http://schemas.microsoft.com/office/drawing/2014/main" id="{D7A28765-2C2F-03A4-899B-A2F8161FC897}"/>
              </a:ext>
            </a:extLst>
          </p:cNvPr>
          <p:cNvSpPr/>
          <p:nvPr/>
        </p:nvSpPr>
        <p:spPr>
          <a:xfrm>
            <a:off x="5591089" y="3763884"/>
            <a:ext cx="2803081" cy="2793901"/>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a:solidFill>
                  <a:srgbClr val="000000"/>
                </a:solidFill>
                <a:effectLst/>
                <a:latin typeface="Calibri Light" panose="020F0302020204030204" pitchFamily="34" charset="0"/>
                <a:ea typeface="Calibri" panose="020F0502020204030204" pitchFamily="34" charset="0"/>
              </a:rPr>
              <a:t>Samarbete med olika organisationer</a:t>
            </a:r>
            <a:endParaRPr lang="fi-FI" sz="18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6" name="Vuokaaviosymboli: Liitin 5">
            <a:extLst>
              <a:ext uri="{FF2B5EF4-FFF2-40B4-BE49-F238E27FC236}">
                <a16:creationId xmlns:a16="http://schemas.microsoft.com/office/drawing/2014/main" id="{826BF164-7162-E7ED-8862-C085696A507C}"/>
              </a:ext>
            </a:extLst>
          </p:cNvPr>
          <p:cNvSpPr/>
          <p:nvPr/>
        </p:nvSpPr>
        <p:spPr>
          <a:xfrm>
            <a:off x="9260008" y="296351"/>
            <a:ext cx="2803081" cy="2793901"/>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a:solidFill>
                  <a:srgbClr val="000000"/>
                </a:solidFill>
                <a:effectLst/>
                <a:latin typeface="Calibri Light" panose="020F0302020204030204" pitchFamily="34" charset="0"/>
                <a:ea typeface="Calibri" panose="020F0502020204030204" pitchFamily="34" charset="0"/>
              </a:rPr>
              <a:t>Samarbete med religiösa samfund</a:t>
            </a:r>
            <a:endParaRPr lang="fi-FI" sz="18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9" name="Vuokaaviosymboli: Liitin 8">
            <a:extLst>
              <a:ext uri="{FF2B5EF4-FFF2-40B4-BE49-F238E27FC236}">
                <a16:creationId xmlns:a16="http://schemas.microsoft.com/office/drawing/2014/main" id="{206E4926-75AD-75B4-7A3B-F6E51227CE46}"/>
              </a:ext>
            </a:extLst>
          </p:cNvPr>
          <p:cNvSpPr/>
          <p:nvPr/>
        </p:nvSpPr>
        <p:spPr>
          <a:xfrm>
            <a:off x="6890271" y="2087476"/>
            <a:ext cx="2803081" cy="2793901"/>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fi-FI" sz="1800">
                <a:solidFill>
                  <a:srgbClr val="000000"/>
                </a:solidFill>
                <a:effectLst/>
                <a:latin typeface="Calibri Light" panose="020F0302020204030204" pitchFamily="34" charset="0"/>
                <a:ea typeface="Calibri" panose="020F0502020204030204" pitchFamily="34" charset="0"/>
              </a:rPr>
              <a:t>Samarbete med förebyggande missbruksarbete</a:t>
            </a:r>
            <a:endParaRPr lang="fi-FI" sz="18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0" name="Vuokaaviosymboli: Liitin 9">
            <a:extLst>
              <a:ext uri="{FF2B5EF4-FFF2-40B4-BE49-F238E27FC236}">
                <a16:creationId xmlns:a16="http://schemas.microsoft.com/office/drawing/2014/main" id="{AF831AF2-9555-AA97-4543-1333E01AF35B}"/>
              </a:ext>
            </a:extLst>
          </p:cNvPr>
          <p:cNvSpPr/>
          <p:nvPr/>
        </p:nvSpPr>
        <p:spPr>
          <a:xfrm>
            <a:off x="8539876" y="3963939"/>
            <a:ext cx="2803081" cy="2793901"/>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a:solidFill>
                  <a:srgbClr val="000000"/>
                </a:solidFill>
                <a:effectLst/>
                <a:latin typeface="Calibri Light" panose="020F0302020204030204" pitchFamily="34" charset="0"/>
                <a:ea typeface="Calibri" panose="020F0502020204030204" pitchFamily="34" charset="0"/>
              </a:rPr>
              <a:t>Samarbete som rör lokaler, anslutningar, utrustning och system (informationsut-byte)</a:t>
            </a:r>
            <a:endParaRPr lang="fi-FI" sz="1800">
              <a:solidFill>
                <a:srgbClr val="000000"/>
              </a:solidFill>
              <a:effectLst/>
              <a:latin typeface="Calibri" panose="020F0502020204030204" pitchFamily="34" charset="0"/>
              <a:ea typeface="Calibri" panose="020F0502020204030204" pitchFamily="34" charset="0"/>
            </a:endParaRPr>
          </a:p>
        </p:txBody>
      </p:sp>
      <p:sp>
        <p:nvSpPr>
          <p:cNvPr id="12" name="Tekstiruutu 11">
            <a:extLst>
              <a:ext uri="{FF2B5EF4-FFF2-40B4-BE49-F238E27FC236}">
                <a16:creationId xmlns:a16="http://schemas.microsoft.com/office/drawing/2014/main" id="{F485D138-0F12-C44F-4E2F-AEDABEEEE347}"/>
              </a:ext>
            </a:extLst>
          </p:cNvPr>
          <p:cNvSpPr txBox="1"/>
          <p:nvPr/>
        </p:nvSpPr>
        <p:spPr>
          <a:xfrm>
            <a:off x="84841" y="114444"/>
            <a:ext cx="10023663" cy="707886"/>
          </a:xfrm>
          <a:prstGeom prst="rect">
            <a:avLst/>
          </a:prstGeom>
          <a:noFill/>
        </p:spPr>
        <p:txBody>
          <a:bodyPr wrap="square" lIns="91440" tIns="45720" rIns="91440" bIns="45720" anchor="t">
            <a:spAutoFit/>
          </a:bodyPr>
          <a:lstStyle/>
          <a:p>
            <a:r>
              <a:rPr lang="fi-FI" sz="2000">
                <a:solidFill>
                  <a:srgbClr val="000000"/>
                </a:solidFill>
                <a:effectLst/>
                <a:latin typeface="+mj-lt"/>
                <a:ea typeface="Calibri" panose="020F0502020204030204" pitchFamily="34" charset="0"/>
              </a:rPr>
              <a:t>Övrigt samverkanssamarbete mellan välfärdsområdet och utbildningsarrangörerna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1E1E1E"/>
              </a:solidFill>
              <a:effectLst/>
              <a:uLnTx/>
              <a:uFillTx/>
              <a:latin typeface="Calibri" panose="020F0502020204030204"/>
              <a:ea typeface="+mn-ea"/>
              <a:cs typeface="+mn-cs"/>
            </a:endParaRPr>
          </a:p>
        </p:txBody>
      </p:sp>
      <p:pic>
        <p:nvPicPr>
          <p:cNvPr id="13" name="Kuva 12" descr="Kuva, joka sisältää kohteen Polkupyörän kiekko, Polkupyörän runko, pyörä, Polkupyörät – Varusteet ja tarvikkeet&#10;&#10;Kuvaus luotu automaattisesti">
            <a:extLst>
              <a:ext uri="{FF2B5EF4-FFF2-40B4-BE49-F238E27FC236}">
                <a16:creationId xmlns:a16="http://schemas.microsoft.com/office/drawing/2014/main" id="{760502DE-5852-D925-7094-FEE65EE25159}"/>
              </a:ext>
            </a:extLst>
          </p:cNvPr>
          <p:cNvPicPr>
            <a:picLocks noChangeAspect="1"/>
          </p:cNvPicPr>
          <p:nvPr/>
        </p:nvPicPr>
        <p:blipFill rotWithShape="1">
          <a:blip r:embed="rId2"/>
          <a:srcRect l="1" r="2719" b="456"/>
          <a:stretch/>
        </p:blipFill>
        <p:spPr>
          <a:xfrm rot="20911252">
            <a:off x="7196876" y="903660"/>
            <a:ext cx="1244148" cy="1272802"/>
          </a:xfrm>
          <a:prstGeom prst="rect">
            <a:avLst/>
          </a:prstGeom>
          <a:scene3d>
            <a:camera prst="orthographicFront">
              <a:rot lat="0" lon="9600000" rev="0"/>
            </a:camera>
            <a:lightRig rig="threePt" dir="t"/>
          </a:scene3d>
        </p:spPr>
      </p:pic>
      <p:pic>
        <p:nvPicPr>
          <p:cNvPr id="14" name="Kuva 13" descr="Kuva, joka sisältää kohteen Polkupyörän kiekko, Polkupyörän runko, pyörä, Polkupyörät – Varusteet ja tarvikkeet&#10;&#10;Kuvaus luotu automaattisesti">
            <a:extLst>
              <a:ext uri="{FF2B5EF4-FFF2-40B4-BE49-F238E27FC236}">
                <a16:creationId xmlns:a16="http://schemas.microsoft.com/office/drawing/2014/main" id="{A58EC287-B6D8-2FCD-325D-7A6EE1F61618}"/>
              </a:ext>
            </a:extLst>
          </p:cNvPr>
          <p:cNvPicPr>
            <a:picLocks noChangeAspect="1"/>
          </p:cNvPicPr>
          <p:nvPr/>
        </p:nvPicPr>
        <p:blipFill rotWithShape="1">
          <a:blip r:embed="rId2"/>
          <a:srcRect l="1" r="2719" b="456"/>
          <a:stretch/>
        </p:blipFill>
        <p:spPr>
          <a:xfrm rot="2672203">
            <a:off x="10720883" y="3295459"/>
            <a:ext cx="1244148" cy="1272802"/>
          </a:xfrm>
          <a:prstGeom prst="rect">
            <a:avLst/>
          </a:prstGeom>
          <a:scene3d>
            <a:camera prst="orthographicFront">
              <a:rot lat="0" lon="9600000" rev="0"/>
            </a:camera>
            <a:lightRig rig="threePt" dir="t"/>
          </a:scene3d>
        </p:spPr>
      </p:pic>
      <p:pic>
        <p:nvPicPr>
          <p:cNvPr id="15" name="Kuva 14" descr="Kuva, joka sisältää kohteen Polkupyörän kiekko, Polkupyörän runko, pyörä, Polkupyörät – Varusteet ja tarvikkeet&#10;&#10;Kuvaus luotu automaattisesti">
            <a:extLst>
              <a:ext uri="{FF2B5EF4-FFF2-40B4-BE49-F238E27FC236}">
                <a16:creationId xmlns:a16="http://schemas.microsoft.com/office/drawing/2014/main" id="{8956331E-365C-9EF7-8CE8-322E0DD4A2AD}"/>
              </a:ext>
            </a:extLst>
          </p:cNvPr>
          <p:cNvPicPr>
            <a:picLocks noChangeAspect="1"/>
          </p:cNvPicPr>
          <p:nvPr/>
        </p:nvPicPr>
        <p:blipFill>
          <a:blip r:embed="rId2"/>
          <a:stretch>
            <a:fillRect/>
          </a:stretch>
        </p:blipFill>
        <p:spPr>
          <a:xfrm rot="12849106">
            <a:off x="212550" y="5337717"/>
            <a:ext cx="1272985" cy="1272702"/>
          </a:xfrm>
          <a:prstGeom prst="rect">
            <a:avLst/>
          </a:prstGeom>
        </p:spPr>
      </p:pic>
      <p:sp>
        <p:nvSpPr>
          <p:cNvPr id="16" name="Suorakulmio 15">
            <a:extLst>
              <a:ext uri="{FF2B5EF4-FFF2-40B4-BE49-F238E27FC236}">
                <a16:creationId xmlns:a16="http://schemas.microsoft.com/office/drawing/2014/main" id="{1C5284E8-A112-6CCB-3989-5483A0EFF101}"/>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7" name="Vuokaaviosymboli: Liitin 6">
            <a:extLst>
              <a:ext uri="{FF2B5EF4-FFF2-40B4-BE49-F238E27FC236}">
                <a16:creationId xmlns:a16="http://schemas.microsoft.com/office/drawing/2014/main" id="{DE42AD8C-652F-548F-DC5C-7EA1C46E0DD9}"/>
              </a:ext>
            </a:extLst>
          </p:cNvPr>
          <p:cNvSpPr/>
          <p:nvPr/>
        </p:nvSpPr>
        <p:spPr>
          <a:xfrm>
            <a:off x="2642302" y="3974544"/>
            <a:ext cx="2803081" cy="2793901"/>
          </a:xfrm>
          <a:prstGeom prst="flowChartConnector">
            <a:avLst/>
          </a:prstGeom>
          <a:solidFill>
            <a:schemeClr val="tx1"/>
          </a:solid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800">
                <a:solidFill>
                  <a:schemeClr val="accent4"/>
                </a:solidFill>
                <a:effectLst/>
                <a:latin typeface="Calibri Light" panose="020F0302020204030204" pitchFamily="34" charset="0"/>
                <a:ea typeface="Calibri" panose="020F0502020204030204" pitchFamily="34" charset="0"/>
              </a:rPr>
              <a:t>Samarbete med munhälsovården</a:t>
            </a:r>
            <a:endParaRPr kumimoji="0" lang="fi-FI" sz="1600" b="0" i="0" u="none" strike="noStrike" kern="1200" cap="none" spc="0" normalizeH="0" baseline="0" noProof="0">
              <a:ln>
                <a:noFill/>
              </a:ln>
              <a:solidFill>
                <a:schemeClr val="accent4"/>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63871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1CE20D-D454-E1E4-B86D-43E9A3FBEE3D}"/>
              </a:ext>
            </a:extLst>
          </p:cNvPr>
          <p:cNvSpPr>
            <a:spLocks noGrp="1"/>
          </p:cNvSpPr>
          <p:nvPr>
            <p:ph type="ctrTitle"/>
          </p:nvPr>
        </p:nvSpPr>
        <p:spPr/>
        <p:txBody>
          <a:bodyPr>
            <a:normAutofit/>
          </a:bodyPr>
          <a:lstStyle/>
          <a:p>
            <a:r>
              <a:rPr lang="fi-FI" sz="3200">
                <a:solidFill>
                  <a:srgbClr val="000000"/>
                </a:solidFill>
                <a:effectLst/>
                <a:latin typeface="+mj-lt"/>
                <a:ea typeface="Calibri" panose="020F0502020204030204" pitchFamily="34" charset="0"/>
              </a:rPr>
              <a:t>Bedömning av helhetsbehovet av studerandevårdens tjänster gjord av arrangörer av undervisning och utbildning som finns i välfärdsområdet</a:t>
            </a:r>
            <a:br>
              <a:rPr lang="fi-FI" sz="3200">
                <a:solidFill>
                  <a:srgbClr val="000000"/>
                </a:solidFill>
                <a:effectLst/>
                <a:latin typeface="+mj-lt"/>
                <a:ea typeface="Calibri" panose="020F0502020204030204" pitchFamily="34" charset="0"/>
              </a:rPr>
            </a:br>
            <a:endParaRPr lang="fi-FI" sz="3200" strike="sngStrike">
              <a:latin typeface="+mj-lt"/>
            </a:endParaRPr>
          </a:p>
        </p:txBody>
      </p:sp>
    </p:spTree>
    <p:extLst>
      <p:ext uri="{BB962C8B-B14F-4D97-AF65-F5344CB8AC3E}">
        <p14:creationId xmlns:p14="http://schemas.microsoft.com/office/powerpoint/2010/main" val="2396060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97200D9E-51D6-96C8-AC0C-F63A33EC5611}"/>
              </a:ext>
            </a:extLst>
          </p:cNvPr>
          <p:cNvSpPr txBox="1"/>
          <p:nvPr/>
        </p:nvSpPr>
        <p:spPr>
          <a:xfrm>
            <a:off x="8076320" y="1509203"/>
            <a:ext cx="3442299" cy="4503797"/>
          </a:xfrm>
          <a:prstGeom prst="rect">
            <a:avLst/>
          </a:prstGeom>
          <a:noFill/>
          <a:ln w="28575">
            <a:solidFill>
              <a:schemeClr val="accent1"/>
            </a:solidFill>
            <a:prstDash val="dash"/>
          </a:ln>
        </p:spPr>
        <p:txBody>
          <a:bodyPr wrap="square" lIns="91440" tIns="45720" rIns="91440" bIns="45720" anchor="t">
            <a:spAutoFit/>
          </a:bodyPr>
          <a:lstStyle/>
          <a:p>
            <a:pPr>
              <a:spcAft>
                <a:spcPts val="170"/>
              </a:spcAft>
            </a:pPr>
            <a:r>
              <a:rPr lang="fi-FI" sz="1400">
                <a:solidFill>
                  <a:schemeClr val="accent4"/>
                </a:solidFill>
                <a:effectLst/>
                <a:latin typeface="+mj-lt"/>
                <a:ea typeface="Calibri" panose="020F0502020204030204" pitchFamily="34" charset="0"/>
              </a:rPr>
              <a:t>Enlig lag hör skolkuratorer och skolpsykologer samt skol- och elevhälsovårdare och skol- och studiehälsovårdens läkare till studerandevårdens personal i Vanda och Kervo välfärdsområde.</a:t>
            </a:r>
          </a:p>
          <a:p>
            <a:pPr>
              <a:spcAft>
                <a:spcPts val="170"/>
              </a:spcAft>
            </a:pPr>
            <a:endParaRPr lang="fi-FI" sz="1400">
              <a:solidFill>
                <a:schemeClr val="accent4"/>
              </a:solidFill>
              <a:effectLst/>
              <a:latin typeface="+mj-lt"/>
              <a:ea typeface="Calibri" panose="020F0502020204030204" pitchFamily="34" charset="0"/>
            </a:endParaRPr>
          </a:p>
          <a:p>
            <a:pPr>
              <a:spcAft>
                <a:spcPts val="170"/>
              </a:spcAft>
            </a:pPr>
            <a:r>
              <a:rPr lang="fi-FI" sz="1400">
                <a:solidFill>
                  <a:schemeClr val="accent4"/>
                </a:solidFill>
                <a:effectLst/>
                <a:latin typeface="+mj-lt"/>
                <a:ea typeface="Calibri" panose="020F0502020204030204" pitchFamily="34" charset="0"/>
                <a:cs typeface="Calibri" panose="020F0502020204030204" pitchFamily="34" charset="0"/>
              </a:rPr>
              <a:t>•</a:t>
            </a:r>
            <a:r>
              <a:rPr lang="fi-FI" sz="1400">
                <a:solidFill>
                  <a:schemeClr val="accent4"/>
                </a:solidFill>
                <a:effectLst/>
                <a:latin typeface="+mj-lt"/>
                <a:ea typeface="Calibri" panose="020F0502020204030204" pitchFamily="34" charset="0"/>
              </a:rPr>
              <a:t> Förutom den lagstadgade personalen kan psykiatriska sjukskötare användas i den grundläggande utbildningen och andra stadiet i välfärdsområdet. Dessutom hör etapp- och ”paja”klassernas socialhandledare och sjukskötare till personalen.</a:t>
            </a:r>
          </a:p>
          <a:p>
            <a:pPr>
              <a:spcAft>
                <a:spcPts val="170"/>
              </a:spcAft>
            </a:pPr>
            <a:endParaRPr lang="fi-FI" sz="1400">
              <a:solidFill>
                <a:schemeClr val="accent4"/>
              </a:solidFill>
              <a:effectLst/>
              <a:latin typeface="+mj-lt"/>
              <a:ea typeface="Calibri" panose="020F0502020204030204" pitchFamily="34" charset="0"/>
            </a:endParaRPr>
          </a:p>
          <a:p>
            <a:r>
              <a:rPr lang="fi-FI" sz="1400">
                <a:solidFill>
                  <a:schemeClr val="accent4"/>
                </a:solidFill>
                <a:effectLst/>
                <a:latin typeface="+mj-lt"/>
                <a:ea typeface="Calibri" panose="020F0502020204030204" pitchFamily="34" charset="0"/>
                <a:cs typeface="Times New Roman" panose="02020603050405020304" pitchFamily="18" charset="0"/>
              </a:rPr>
              <a:t>•Samarbetet görs tillsammans med utbildnings- och undervisningsarrangörernas personal inom utbildning och undervisning samt annan obunden personal som arbetar i skolor och läroanstalter, som skolcoacher, ungdomsarbetare och familjehandleda.</a:t>
            </a:r>
            <a:r>
              <a:rPr lang="fi-FI" sz="1400">
                <a:effectLst/>
                <a:latin typeface="+mj-lt"/>
                <a:ea typeface="Calibri" panose="020F0502020204030204" pitchFamily="34" charset="0"/>
                <a:cs typeface="Times New Roman" panose="02020603050405020304" pitchFamily="18" charset="0"/>
              </a:rPr>
              <a:t>re</a:t>
            </a:r>
          </a:p>
          <a:p>
            <a:endParaRPr kumimoji="0" lang="fi-FI" sz="1400" b="0" i="0" u="none" strike="noStrike" kern="1200" cap="none" spc="0" normalizeH="0" baseline="0" noProof="0">
              <a:ln>
                <a:noFill/>
              </a:ln>
              <a:solidFill>
                <a:srgbClr val="1E1E1E"/>
              </a:solidFill>
              <a:effectLst/>
              <a:uLnTx/>
              <a:uFillTx/>
              <a:latin typeface="+mj-lt"/>
              <a:ea typeface="+mn-ea"/>
              <a:cs typeface="Calibri Light"/>
            </a:endParaRPr>
          </a:p>
        </p:txBody>
      </p:sp>
      <p:graphicFrame>
        <p:nvGraphicFramePr>
          <p:cNvPr id="2" name="Taulukko 1">
            <a:extLst>
              <a:ext uri="{FF2B5EF4-FFF2-40B4-BE49-F238E27FC236}">
                <a16:creationId xmlns:a16="http://schemas.microsoft.com/office/drawing/2014/main" id="{B530F0E7-B3FF-C481-AA79-12C46ADC448F}"/>
              </a:ext>
            </a:extLst>
          </p:cNvPr>
          <p:cNvGraphicFramePr>
            <a:graphicFrameLocks noGrp="1"/>
          </p:cNvGraphicFramePr>
          <p:nvPr>
            <p:extLst>
              <p:ext uri="{D42A27DB-BD31-4B8C-83A1-F6EECF244321}">
                <p14:modId xmlns:p14="http://schemas.microsoft.com/office/powerpoint/2010/main" val="3506950479"/>
              </p:ext>
            </p:extLst>
          </p:nvPr>
        </p:nvGraphicFramePr>
        <p:xfrm>
          <a:off x="225214" y="555810"/>
          <a:ext cx="7275136" cy="5559153"/>
        </p:xfrm>
        <a:graphic>
          <a:graphicData uri="http://schemas.openxmlformats.org/drawingml/2006/table">
            <a:tbl>
              <a:tblPr firstRow="1" bandRow="1">
                <a:tableStyleId>{7DF18680-E054-41AD-8BC1-D1AEF772440D}</a:tableStyleId>
              </a:tblPr>
              <a:tblGrid>
                <a:gridCol w="2964134">
                  <a:extLst>
                    <a:ext uri="{9D8B030D-6E8A-4147-A177-3AD203B41FA5}">
                      <a16:colId xmlns:a16="http://schemas.microsoft.com/office/drawing/2014/main" val="2092883119"/>
                    </a:ext>
                  </a:extLst>
                </a:gridCol>
                <a:gridCol w="831714">
                  <a:extLst>
                    <a:ext uri="{9D8B030D-6E8A-4147-A177-3AD203B41FA5}">
                      <a16:colId xmlns:a16="http://schemas.microsoft.com/office/drawing/2014/main" val="3976507614"/>
                    </a:ext>
                  </a:extLst>
                </a:gridCol>
                <a:gridCol w="1143606">
                  <a:extLst>
                    <a:ext uri="{9D8B030D-6E8A-4147-A177-3AD203B41FA5}">
                      <a16:colId xmlns:a16="http://schemas.microsoft.com/office/drawing/2014/main" val="673154510"/>
                    </a:ext>
                  </a:extLst>
                </a:gridCol>
                <a:gridCol w="1095088">
                  <a:extLst>
                    <a:ext uri="{9D8B030D-6E8A-4147-A177-3AD203B41FA5}">
                      <a16:colId xmlns:a16="http://schemas.microsoft.com/office/drawing/2014/main" val="1272054294"/>
                    </a:ext>
                  </a:extLst>
                </a:gridCol>
                <a:gridCol w="1240594">
                  <a:extLst>
                    <a:ext uri="{9D8B030D-6E8A-4147-A177-3AD203B41FA5}">
                      <a16:colId xmlns:a16="http://schemas.microsoft.com/office/drawing/2014/main" val="3650368349"/>
                    </a:ext>
                  </a:extLst>
                </a:gridCol>
              </a:tblGrid>
              <a:tr h="922855">
                <a:tc>
                  <a:txBody>
                    <a:bodyPr/>
                    <a:lstStyle/>
                    <a:p>
                      <a:pPr algn="ctr"/>
                      <a:endParaRPr lang="fi-FI" sz="1400">
                        <a:solidFill>
                          <a:schemeClr val="accent4"/>
                        </a:solidFill>
                        <a:latin typeface="+mj-lt"/>
                      </a:endParaRPr>
                    </a:p>
                  </a:txBody>
                  <a:tcPr/>
                </a:tc>
                <a:tc>
                  <a:txBody>
                    <a:bodyPr/>
                    <a:lstStyle/>
                    <a:p>
                      <a:pPr lvl="0"/>
                      <a:r>
                        <a:rPr lang="fi-FI" sz="1400" b="0" kern="1200">
                          <a:solidFill>
                            <a:schemeClr val="accent4"/>
                          </a:solidFill>
                          <a:effectLst/>
                          <a:latin typeface="+mj-lt"/>
                          <a:ea typeface="+mn-ea"/>
                          <a:cs typeface="+mn-cs"/>
                        </a:rPr>
                        <a:t>Dimensionering av</a:t>
                      </a:r>
                    </a:p>
                  </a:txBody>
                  <a:tcPr/>
                </a:tc>
                <a:tc>
                  <a:txBody>
                    <a:bodyPr/>
                    <a:lstStyle/>
                    <a:p>
                      <a:pPr algn="ctr"/>
                      <a:r>
                        <a:rPr lang="sv-SE" sz="1400" b="0">
                          <a:solidFill>
                            <a:schemeClr val="accent4"/>
                          </a:solidFill>
                          <a:latin typeface="+mj-lt"/>
                        </a:rPr>
                        <a:t>förverkling fu 2023/granskas ännu</a:t>
                      </a:r>
                      <a:endParaRPr lang="fi-FI" sz="1400" b="0">
                        <a:solidFill>
                          <a:schemeClr val="accent4"/>
                        </a:solidFill>
                        <a:highlight>
                          <a:srgbClr val="FF00FF"/>
                        </a:highlight>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0" kern="1200">
                          <a:solidFill>
                            <a:schemeClr val="accent4"/>
                          </a:solidFill>
                          <a:effectLst/>
                          <a:latin typeface="+mj-lt"/>
                          <a:ea typeface="+mn-ea"/>
                          <a:cs typeface="+mn-cs"/>
                        </a:rPr>
                        <a:t>förverkling GU 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0" kern="1200">
                          <a:solidFill>
                            <a:schemeClr val="accent4"/>
                          </a:solidFill>
                          <a:effectLst/>
                          <a:latin typeface="+mj-lt"/>
                          <a:ea typeface="+mn-ea"/>
                          <a:cs typeface="+mn-cs"/>
                        </a:rPr>
                        <a:t>förverkling 2 stadiet 2023</a:t>
                      </a:r>
                    </a:p>
                    <a:p>
                      <a:pPr algn="ctr"/>
                      <a:endParaRPr lang="fi-FI" sz="1600" b="0">
                        <a:solidFill>
                          <a:schemeClr val="accent4"/>
                        </a:solidFill>
                        <a:latin typeface="+mj-lt"/>
                      </a:endParaRPr>
                    </a:p>
                  </a:txBody>
                  <a:tcPr/>
                </a:tc>
                <a:extLst>
                  <a:ext uri="{0D108BD9-81ED-4DB2-BD59-A6C34878D82A}">
                    <a16:rowId xmlns:a16="http://schemas.microsoft.com/office/drawing/2014/main" val="652700615"/>
                  </a:ext>
                </a:extLst>
              </a:tr>
              <a:tr h="58105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Läroanstaltsspecifik dimensionering för studerandevårdens kurator</a:t>
                      </a:r>
                    </a:p>
                  </a:txBody>
                  <a:tcPr/>
                </a:tc>
                <a:tc>
                  <a:txBody>
                    <a:bodyPr/>
                    <a:lstStyle/>
                    <a:p>
                      <a:pPr algn="ctr"/>
                      <a:r>
                        <a:rPr lang="fi-FI" sz="1400">
                          <a:solidFill>
                            <a:schemeClr val="accent4"/>
                          </a:solidFill>
                          <a:latin typeface="+mj-lt"/>
                        </a:rPr>
                        <a:t>670</a:t>
                      </a:r>
                    </a:p>
                  </a:txBody>
                  <a:tcPr/>
                </a:tc>
                <a:tc>
                  <a:txBody>
                    <a:bodyPr/>
                    <a:lstStyle/>
                    <a:p>
                      <a:pPr algn="ctr"/>
                      <a:r>
                        <a:rPr lang="fi-FI" sz="1400">
                          <a:solidFill>
                            <a:schemeClr val="accent4"/>
                          </a:solidFill>
                          <a:highlight>
                            <a:srgbClr val="FF00FF"/>
                          </a:highlight>
                          <a:latin typeface="+mj-lt"/>
                        </a:rPr>
                        <a:t>659</a:t>
                      </a:r>
                    </a:p>
                  </a:txBody>
                  <a:tcPr/>
                </a:tc>
                <a:tc>
                  <a:txBody>
                    <a:bodyPr/>
                    <a:lstStyle/>
                    <a:p>
                      <a:pPr algn="ctr"/>
                      <a:r>
                        <a:rPr lang="fi-FI" sz="1400">
                          <a:solidFill>
                            <a:schemeClr val="accent4"/>
                          </a:solidFill>
                          <a:latin typeface="+mj-lt"/>
                        </a:rPr>
                        <a:t>697</a:t>
                      </a:r>
                    </a:p>
                  </a:txBody>
                  <a:tcPr/>
                </a:tc>
                <a:tc>
                  <a:txBody>
                    <a:bodyPr/>
                    <a:lstStyle/>
                    <a:p>
                      <a:pPr algn="ctr"/>
                      <a:r>
                        <a:rPr lang="fi-FI" sz="1400">
                          <a:solidFill>
                            <a:schemeClr val="accent4"/>
                          </a:solidFill>
                          <a:latin typeface="+mj-lt"/>
                        </a:rPr>
                        <a:t>778</a:t>
                      </a:r>
                    </a:p>
                  </a:txBody>
                  <a:tcPr/>
                </a:tc>
                <a:extLst>
                  <a:ext uri="{0D108BD9-81ED-4DB2-BD59-A6C34878D82A}">
                    <a16:rowId xmlns:a16="http://schemas.microsoft.com/office/drawing/2014/main" val="1639286070"/>
                  </a:ext>
                </a:extLst>
              </a:tr>
              <a:tr h="6494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Läroanstaltsspecifik dimensionering för studerandevårdens psykolog</a:t>
                      </a: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Light"/>
                          <a:ea typeface="+mn-ea"/>
                          <a:cs typeface="+mn-cs"/>
                        </a:rPr>
                        <a:t>780</a:t>
                      </a:r>
                      <a:endParaRPr kumimoji="0" lang="fi-FI"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mn-cs"/>
                      </a:endParaRPr>
                    </a:p>
                    <a:p>
                      <a:endParaRPr lang="fi-FI"/>
                    </a:p>
                  </a:txBody>
                  <a:tcPr/>
                </a:tc>
                <a:tc>
                  <a:txBody>
                    <a:bodyPr/>
                    <a:lstStyle/>
                    <a:p>
                      <a:pPr algn="ctr"/>
                      <a:r>
                        <a:rPr lang="fi-FI" sz="1400">
                          <a:solidFill>
                            <a:schemeClr val="accent4"/>
                          </a:solidFill>
                          <a:highlight>
                            <a:srgbClr val="FF00FF"/>
                          </a:highlight>
                          <a:latin typeface="+mj-lt"/>
                        </a:rPr>
                        <a:t>659</a:t>
                      </a:r>
                    </a:p>
                  </a:txBody>
                  <a:tcPr/>
                </a:tc>
                <a:tc>
                  <a:txBody>
                    <a:bodyPr/>
                    <a:lstStyle/>
                    <a:p>
                      <a:pPr algn="ctr"/>
                      <a:r>
                        <a:rPr lang="fi-FI" sz="1400">
                          <a:solidFill>
                            <a:schemeClr val="accent4"/>
                          </a:solidFill>
                          <a:latin typeface="+mj-lt"/>
                        </a:rPr>
                        <a:t>837</a:t>
                      </a:r>
                    </a:p>
                  </a:txBody>
                  <a:tcPr/>
                </a:tc>
                <a:tc>
                  <a:txBody>
                    <a:bodyPr/>
                    <a:lstStyle/>
                    <a:p>
                      <a:pPr algn="ctr"/>
                      <a:r>
                        <a:rPr lang="fi-FI" sz="1400">
                          <a:solidFill>
                            <a:schemeClr val="accent4"/>
                          </a:solidFill>
                          <a:latin typeface="+mj-lt"/>
                        </a:rPr>
                        <a:t>1000</a:t>
                      </a:r>
                    </a:p>
                  </a:txBody>
                  <a:tcPr/>
                </a:tc>
                <a:extLst>
                  <a:ext uri="{0D108BD9-81ED-4DB2-BD59-A6C34878D82A}">
                    <a16:rowId xmlns:a16="http://schemas.microsoft.com/office/drawing/2014/main" val="3287119855"/>
                  </a:ext>
                </a:extLst>
              </a:tr>
              <a:tr h="82031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Dimensioneringsrekommendationen för skolhälsovårdens hälsovårdare per ett årsverke</a:t>
                      </a: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Light"/>
                          <a:ea typeface="+mn-ea"/>
                          <a:cs typeface="+mn-cs"/>
                        </a:rPr>
                        <a:t>460</a:t>
                      </a:r>
                    </a:p>
                    <a:p>
                      <a:endParaRPr lang="fi-FI"/>
                    </a:p>
                  </a:txBody>
                  <a:tcPr/>
                </a:tc>
                <a:tc>
                  <a:txBody>
                    <a:bodyPr/>
                    <a:lstStyle/>
                    <a:p>
                      <a:pPr algn="ctr"/>
                      <a:r>
                        <a:rPr lang="fi-FI" sz="1400">
                          <a:solidFill>
                            <a:schemeClr val="accent4"/>
                          </a:solidFill>
                          <a:highlight>
                            <a:srgbClr val="FF00FF"/>
                          </a:highlight>
                        </a:rPr>
                        <a:t>barnrådgivningarna</a:t>
                      </a:r>
                      <a:endParaRPr lang="fi-FI" sz="1400">
                        <a:solidFill>
                          <a:schemeClr val="accent4"/>
                        </a:solidFill>
                        <a:highlight>
                          <a:srgbClr val="FF00FF"/>
                        </a:highlight>
                        <a:latin typeface="+mj-lt"/>
                      </a:endParaRPr>
                    </a:p>
                  </a:txBody>
                  <a:tcPr/>
                </a:tc>
                <a:tc>
                  <a:txBody>
                    <a:bodyPr/>
                    <a:lstStyle/>
                    <a:p>
                      <a:pPr algn="ctr"/>
                      <a:r>
                        <a:rPr lang="fi-FI" sz="1400">
                          <a:solidFill>
                            <a:schemeClr val="accent4"/>
                          </a:solidFill>
                          <a:latin typeface="+mj-lt"/>
                        </a:rPr>
                        <a:t>586</a:t>
                      </a:r>
                    </a:p>
                  </a:txBody>
                  <a:tcPr/>
                </a:tc>
                <a:tc>
                  <a:txBody>
                    <a:bodyPr/>
                    <a:lstStyle/>
                    <a:p>
                      <a:pPr algn="ctr"/>
                      <a:endParaRPr lang="fi-FI" sz="1400">
                        <a:solidFill>
                          <a:schemeClr val="accent4"/>
                        </a:solidFill>
                        <a:latin typeface="+mj-lt"/>
                      </a:endParaRPr>
                    </a:p>
                  </a:txBody>
                  <a:tcPr/>
                </a:tc>
                <a:extLst>
                  <a:ext uri="{0D108BD9-81ED-4DB2-BD59-A6C34878D82A}">
                    <a16:rowId xmlns:a16="http://schemas.microsoft.com/office/drawing/2014/main" val="1747349633"/>
                  </a:ext>
                </a:extLst>
              </a:tr>
              <a:tr h="82031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Dimensioneringsrekommendationen för studerandevårdens hälsovårdare per ett årsverke</a:t>
                      </a: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Light"/>
                          <a:ea typeface="+mn-ea"/>
                          <a:cs typeface="+mn-cs"/>
                        </a:rPr>
                        <a:t>570</a:t>
                      </a:r>
                    </a:p>
                    <a:p>
                      <a:endParaRPr lang="fi-FI"/>
                    </a:p>
                  </a:txBody>
                  <a:tcPr/>
                </a:tc>
                <a:tc>
                  <a:txBody>
                    <a:bodyPr/>
                    <a:lstStyle/>
                    <a:p>
                      <a:pPr algn="ctr"/>
                      <a:endParaRPr lang="fi-FI" sz="1400">
                        <a:solidFill>
                          <a:schemeClr val="accent4"/>
                        </a:solidFill>
                        <a:highlight>
                          <a:srgbClr val="FF00FF"/>
                        </a:highlight>
                        <a:latin typeface="+mj-lt"/>
                      </a:endParaRPr>
                    </a:p>
                  </a:txBody>
                  <a:tcPr/>
                </a:tc>
                <a:tc>
                  <a:txBody>
                    <a:bodyPr/>
                    <a:lstStyle/>
                    <a:p>
                      <a:pPr algn="ctr"/>
                      <a:endParaRPr lang="fi-FI" sz="1400">
                        <a:solidFill>
                          <a:schemeClr val="accent4"/>
                        </a:solidFill>
                        <a:latin typeface="+mj-lt"/>
                      </a:endParaRPr>
                    </a:p>
                  </a:txBody>
                  <a:tcPr/>
                </a:tc>
                <a:tc>
                  <a:txBody>
                    <a:bodyPr/>
                    <a:lstStyle/>
                    <a:p>
                      <a:pPr algn="ctr"/>
                      <a:r>
                        <a:rPr lang="fi-FI" sz="1400">
                          <a:solidFill>
                            <a:schemeClr val="accent4"/>
                          </a:solidFill>
                          <a:latin typeface="+mj-lt"/>
                        </a:rPr>
                        <a:t>667</a:t>
                      </a:r>
                    </a:p>
                  </a:txBody>
                  <a:tcPr/>
                </a:tc>
                <a:extLst>
                  <a:ext uri="{0D108BD9-81ED-4DB2-BD59-A6C34878D82A}">
                    <a16:rowId xmlns:a16="http://schemas.microsoft.com/office/drawing/2014/main" val="2185922096"/>
                  </a:ext>
                </a:extLst>
              </a:tr>
              <a:tr h="82031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Dimensioneringsrekommendationen för skolhälsovårdens läkare per ett årsverke</a:t>
                      </a: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Light"/>
                          <a:ea typeface="+mn-ea"/>
                          <a:cs typeface="+mn-cs"/>
                        </a:rPr>
                        <a:t>2100</a:t>
                      </a:r>
                    </a:p>
                    <a:p>
                      <a:endParaRPr lang="fi-FI"/>
                    </a:p>
                  </a:txBody>
                  <a:tcPr/>
                </a:tc>
                <a:tc>
                  <a:txBody>
                    <a:bodyPr/>
                    <a:lstStyle/>
                    <a:p>
                      <a:pPr algn="ctr"/>
                      <a:r>
                        <a:rPr lang="fi-FI" sz="1400">
                          <a:solidFill>
                            <a:schemeClr val="accent4"/>
                          </a:solidFill>
                          <a:highlight>
                            <a:srgbClr val="FF00FF"/>
                          </a:highlight>
                        </a:rPr>
                        <a:t>barnrådgivningarna</a:t>
                      </a:r>
                      <a:endParaRPr lang="fi-FI" sz="1400">
                        <a:solidFill>
                          <a:schemeClr val="accent4"/>
                        </a:solidFill>
                        <a:highlight>
                          <a:srgbClr val="FF00FF"/>
                        </a:highlight>
                        <a:latin typeface="+mj-lt"/>
                      </a:endParaRPr>
                    </a:p>
                  </a:txBody>
                  <a:tcPr/>
                </a:tc>
                <a:tc>
                  <a:txBody>
                    <a:bodyPr/>
                    <a:lstStyle/>
                    <a:p>
                      <a:pPr algn="ctr"/>
                      <a:r>
                        <a:rPr lang="fi-FI" sz="1400">
                          <a:solidFill>
                            <a:schemeClr val="accent4"/>
                          </a:solidFill>
                          <a:latin typeface="+mj-lt"/>
                        </a:rPr>
                        <a:t>2863</a:t>
                      </a:r>
                    </a:p>
                  </a:txBody>
                  <a:tcPr/>
                </a:tc>
                <a:tc>
                  <a:txBody>
                    <a:bodyPr/>
                    <a:lstStyle/>
                    <a:p>
                      <a:pPr algn="ctr"/>
                      <a:endParaRPr lang="fi-FI" sz="1400">
                        <a:solidFill>
                          <a:schemeClr val="accent4"/>
                        </a:solidFill>
                        <a:latin typeface="+mj-lt"/>
                      </a:endParaRPr>
                    </a:p>
                  </a:txBody>
                  <a:tcPr/>
                </a:tc>
                <a:extLst>
                  <a:ext uri="{0D108BD9-81ED-4DB2-BD59-A6C34878D82A}">
                    <a16:rowId xmlns:a16="http://schemas.microsoft.com/office/drawing/2014/main" val="1475071954"/>
                  </a:ext>
                </a:extLst>
              </a:tr>
              <a:tr h="82031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Dimensioneringsrekommendationen av studerandehälsovårdens läkare per ett årsverke</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chemeClr val="accent4"/>
                        </a:solidFill>
                        <a:effectLst/>
                        <a:uLnTx/>
                        <a:uFillTx/>
                        <a:latin typeface="+mj-lt"/>
                        <a:ea typeface="+mn-ea"/>
                        <a:cs typeface="+mn-cs"/>
                      </a:endParaRP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Light"/>
                          <a:ea typeface="+mn-ea"/>
                          <a:cs typeface="+mn-cs"/>
                        </a:rPr>
                        <a:t>1800</a:t>
                      </a:r>
                    </a:p>
                    <a:p>
                      <a:endParaRPr lang="fi-FI"/>
                    </a:p>
                  </a:txBody>
                  <a:tcPr/>
                </a:tc>
                <a:tc>
                  <a:txBody>
                    <a:bodyPr/>
                    <a:lstStyle/>
                    <a:p>
                      <a:pPr algn="ctr"/>
                      <a:endParaRPr lang="fi-FI" sz="1400">
                        <a:solidFill>
                          <a:schemeClr val="accent4"/>
                        </a:solidFill>
                        <a:highlight>
                          <a:srgbClr val="FF00FF"/>
                        </a:highlight>
                        <a:latin typeface="+mj-lt"/>
                      </a:endParaRPr>
                    </a:p>
                  </a:txBody>
                  <a:tcPr/>
                </a:tc>
                <a:tc>
                  <a:txBody>
                    <a:bodyPr/>
                    <a:lstStyle/>
                    <a:p>
                      <a:pPr algn="ctr"/>
                      <a:endParaRPr lang="fi-FI" sz="1400">
                        <a:solidFill>
                          <a:schemeClr val="accent4"/>
                        </a:solidFill>
                        <a:latin typeface="+mj-lt"/>
                      </a:endParaRPr>
                    </a:p>
                  </a:txBody>
                  <a:tcPr/>
                </a:tc>
                <a:tc>
                  <a:txBody>
                    <a:bodyPr/>
                    <a:lstStyle/>
                    <a:p>
                      <a:pPr algn="ctr"/>
                      <a:r>
                        <a:rPr lang="fi-FI" sz="1400">
                          <a:solidFill>
                            <a:schemeClr val="accent4"/>
                          </a:solidFill>
                          <a:latin typeface="+mj-lt"/>
                        </a:rPr>
                        <a:t>2333</a:t>
                      </a:r>
                    </a:p>
                  </a:txBody>
                  <a:tcPr/>
                </a:tc>
                <a:extLst>
                  <a:ext uri="{0D108BD9-81ED-4DB2-BD59-A6C34878D82A}">
                    <a16:rowId xmlns:a16="http://schemas.microsoft.com/office/drawing/2014/main" val="963670257"/>
                  </a:ext>
                </a:extLst>
              </a:tr>
            </a:tbl>
          </a:graphicData>
        </a:graphic>
      </p:graphicFrame>
      <p:sp>
        <p:nvSpPr>
          <p:cNvPr id="6" name="Tekstiruutu 5">
            <a:extLst>
              <a:ext uri="{FF2B5EF4-FFF2-40B4-BE49-F238E27FC236}">
                <a16:creationId xmlns:a16="http://schemas.microsoft.com/office/drawing/2014/main" id="{9534119E-5862-F519-724C-BE383D241E1F}"/>
              </a:ext>
            </a:extLst>
          </p:cNvPr>
          <p:cNvSpPr txBox="1"/>
          <p:nvPr/>
        </p:nvSpPr>
        <p:spPr>
          <a:xfrm>
            <a:off x="97409" y="64433"/>
            <a:ext cx="5992305" cy="677108"/>
          </a:xfrm>
          <a:prstGeom prst="rect">
            <a:avLst/>
          </a:prstGeom>
          <a:noFill/>
        </p:spPr>
        <p:txBody>
          <a:bodyPr wrap="square">
            <a:spAutoFit/>
          </a:bodyPr>
          <a:lstStyle/>
          <a:p>
            <a:r>
              <a:rPr lang="fi-FI" kern="100">
                <a:solidFill>
                  <a:schemeClr val="accent4"/>
                </a:solidFill>
                <a:latin typeface="+mj-lt"/>
                <a:ea typeface="Calibri" panose="020F0502020204030204" pitchFamily="34" charset="0"/>
                <a:cs typeface="Times New Roman" panose="02020603050405020304" pitchFamily="18" charset="0"/>
              </a:rPr>
              <a:t>P</a:t>
            </a:r>
            <a:r>
              <a:rPr lang="fi-FI" sz="1800" kern="100">
                <a:solidFill>
                  <a:schemeClr val="accent4"/>
                </a:solidFill>
                <a:effectLst/>
                <a:latin typeface="+mj-lt"/>
                <a:ea typeface="Calibri" panose="020F0502020204030204" pitchFamily="34" charset="0"/>
                <a:cs typeface="Times New Roman" panose="02020603050405020304" pitchFamily="18" charset="0"/>
              </a:rPr>
              <a:t>ersonalen inom studerandevården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1E1E1E"/>
              </a:solidFill>
              <a:effectLst/>
              <a:uLnTx/>
              <a:uFillTx/>
              <a:latin typeface="Calibri Light"/>
              <a:ea typeface="+mn-ea"/>
              <a:cs typeface="Calibri Light"/>
            </a:endParaRPr>
          </a:p>
        </p:txBody>
      </p:sp>
      <p:sp>
        <p:nvSpPr>
          <p:cNvPr id="3" name="Suorakulmio 2">
            <a:extLst>
              <a:ext uri="{FF2B5EF4-FFF2-40B4-BE49-F238E27FC236}">
                <a16:creationId xmlns:a16="http://schemas.microsoft.com/office/drawing/2014/main" id="{CC1093EC-F8F2-E6C4-58FB-5699089D0A65}"/>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145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DF3B1E6-67E9-F2B1-1E95-670E4F8878BC}"/>
              </a:ext>
            </a:extLst>
          </p:cNvPr>
          <p:cNvPicPr>
            <a:picLocks noChangeAspect="1"/>
          </p:cNvPicPr>
          <p:nvPr/>
        </p:nvPicPr>
        <p:blipFill>
          <a:blip r:embed="rId3"/>
          <a:stretch>
            <a:fillRect/>
          </a:stretch>
        </p:blipFill>
        <p:spPr>
          <a:xfrm>
            <a:off x="6023729" y="194297"/>
            <a:ext cx="890718" cy="866090"/>
          </a:xfrm>
          <a:prstGeom prst="rect">
            <a:avLst/>
          </a:prstGeom>
        </p:spPr>
      </p:pic>
      <p:cxnSp>
        <p:nvCxnSpPr>
          <p:cNvPr id="5" name="Suora yhdysviiva 4">
            <a:extLst>
              <a:ext uri="{FF2B5EF4-FFF2-40B4-BE49-F238E27FC236}">
                <a16:creationId xmlns:a16="http://schemas.microsoft.com/office/drawing/2014/main" id="{D97EBFAF-27EA-3D88-286B-29A5EFD46696}"/>
              </a:ext>
            </a:extLst>
          </p:cNvPr>
          <p:cNvCxnSpPr/>
          <p:nvPr/>
        </p:nvCxnSpPr>
        <p:spPr>
          <a:xfrm>
            <a:off x="5731497" y="0"/>
            <a:ext cx="0" cy="68580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Taulukko 7">
            <a:extLst>
              <a:ext uri="{FF2B5EF4-FFF2-40B4-BE49-F238E27FC236}">
                <a16:creationId xmlns:a16="http://schemas.microsoft.com/office/drawing/2014/main" id="{A244EB64-8F8D-E627-A03B-6A05F51A2DC8}"/>
              </a:ext>
            </a:extLst>
          </p:cNvPr>
          <p:cNvGraphicFramePr>
            <a:graphicFrameLocks noGrp="1"/>
          </p:cNvGraphicFramePr>
          <p:nvPr>
            <p:extLst>
              <p:ext uri="{D42A27DB-BD31-4B8C-83A1-F6EECF244321}">
                <p14:modId xmlns:p14="http://schemas.microsoft.com/office/powerpoint/2010/main" val="1213095245"/>
              </p:ext>
            </p:extLst>
          </p:nvPr>
        </p:nvGraphicFramePr>
        <p:xfrm>
          <a:off x="6026886" y="1145219"/>
          <a:ext cx="5539803" cy="2554928"/>
        </p:xfrm>
        <a:graphic>
          <a:graphicData uri="http://schemas.openxmlformats.org/drawingml/2006/table">
            <a:tbl>
              <a:tblPr firstRow="1" bandRow="1">
                <a:tableStyleId>{E8B1032C-EA38-4F05-BA0D-38AFFFC7BED3}</a:tableStyleId>
              </a:tblPr>
              <a:tblGrid>
                <a:gridCol w="1794341">
                  <a:extLst>
                    <a:ext uri="{9D8B030D-6E8A-4147-A177-3AD203B41FA5}">
                      <a16:colId xmlns:a16="http://schemas.microsoft.com/office/drawing/2014/main" val="3567250452"/>
                    </a:ext>
                  </a:extLst>
                </a:gridCol>
                <a:gridCol w="1198486">
                  <a:extLst>
                    <a:ext uri="{9D8B030D-6E8A-4147-A177-3AD203B41FA5}">
                      <a16:colId xmlns:a16="http://schemas.microsoft.com/office/drawing/2014/main" val="696529043"/>
                    </a:ext>
                  </a:extLst>
                </a:gridCol>
                <a:gridCol w="1162026">
                  <a:extLst>
                    <a:ext uri="{9D8B030D-6E8A-4147-A177-3AD203B41FA5}">
                      <a16:colId xmlns:a16="http://schemas.microsoft.com/office/drawing/2014/main" val="3145935110"/>
                    </a:ext>
                  </a:extLst>
                </a:gridCol>
                <a:gridCol w="1384950">
                  <a:extLst>
                    <a:ext uri="{9D8B030D-6E8A-4147-A177-3AD203B41FA5}">
                      <a16:colId xmlns:a16="http://schemas.microsoft.com/office/drawing/2014/main" val="2389868533"/>
                    </a:ext>
                  </a:extLst>
                </a:gridCol>
              </a:tblGrid>
              <a:tr h="423633">
                <a:tc>
                  <a:txBody>
                    <a:bodyPr/>
                    <a:lstStyle/>
                    <a:p>
                      <a:endParaRPr lang="fi-FI">
                        <a:solidFill>
                          <a:schemeClr val="tx1"/>
                        </a:solidFill>
                      </a:endParaRPr>
                    </a:p>
                  </a:txBody>
                  <a:tcPr/>
                </a:tc>
                <a:tc>
                  <a:txBody>
                    <a:bodyPr/>
                    <a:lstStyle/>
                    <a:p>
                      <a:endParaRPr lang="fi-FI">
                        <a:solidFill>
                          <a:schemeClr val="tx1"/>
                        </a:solidFill>
                      </a:endParaRPr>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255488698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Förskoleundervisning</a:t>
                      </a:r>
                    </a:p>
                    <a:p>
                      <a:endParaRPr lang="fi-FI" sz="1400">
                        <a:solidFill>
                          <a:schemeClr val="accent4"/>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0" i="0" kern="1200">
                          <a:solidFill>
                            <a:schemeClr val="accent4"/>
                          </a:solidFill>
                          <a:effectLst/>
                          <a:latin typeface="+mj-lt"/>
                          <a:ea typeface="+mn-ea"/>
                          <a:cs typeface="+mn-cs"/>
                        </a:rPr>
                        <a:t>grundläggande utbildning</a:t>
                      </a:r>
                      <a:endParaRPr lang="fi-FI" sz="1400" kern="1200">
                        <a:solidFill>
                          <a:schemeClr val="accent4"/>
                        </a:solidFill>
                        <a:latin typeface="+mj-lt"/>
                        <a:ea typeface="+mn-ea"/>
                        <a:cs typeface="+mn-cs"/>
                      </a:endParaRPr>
                    </a:p>
                    <a:p>
                      <a:endParaRPr lang="fi-FI" sz="1400">
                        <a:solidFill>
                          <a:schemeClr val="accent4"/>
                        </a:solidFill>
                        <a:latin typeface="+mj-lt"/>
                      </a:endParaRPr>
                    </a:p>
                  </a:txBody>
                  <a:tcPr/>
                </a:tc>
                <a:tc>
                  <a:txBody>
                    <a:bodyPr/>
                    <a:lstStyle/>
                    <a:p>
                      <a:r>
                        <a:rPr lang="fi-FI" sz="1400">
                          <a:solidFill>
                            <a:schemeClr val="accent4"/>
                          </a:solidFill>
                          <a:latin typeface="+mj-lt"/>
                        </a:rPr>
                        <a:t>andra stadiet</a:t>
                      </a:r>
                    </a:p>
                  </a:txBody>
                  <a:tcPr/>
                </a:tc>
                <a:tc>
                  <a:txBody>
                    <a:bodyPr/>
                    <a:lstStyle/>
                    <a:p>
                      <a:r>
                        <a:rPr lang="fi-FI" sz="1400">
                          <a:solidFill>
                            <a:schemeClr val="accent4"/>
                          </a:solidFill>
                          <a:latin typeface="+mj-lt"/>
                        </a:rPr>
                        <a:t>totalt</a:t>
                      </a:r>
                    </a:p>
                  </a:txBody>
                  <a:tcPr/>
                </a:tc>
                <a:extLst>
                  <a:ext uri="{0D108BD9-81ED-4DB2-BD59-A6C34878D82A}">
                    <a16:rowId xmlns:a16="http://schemas.microsoft.com/office/drawing/2014/main" val="1829881145"/>
                  </a:ext>
                </a:extLst>
              </a:tr>
              <a:tr h="737259">
                <a:tc>
                  <a:txBody>
                    <a:bodyPr/>
                    <a:lstStyle/>
                    <a:p>
                      <a:r>
                        <a:rPr lang="fi-FI">
                          <a:solidFill>
                            <a:schemeClr val="accent4"/>
                          </a:solidFill>
                          <a:latin typeface="+mj-lt"/>
                        </a:rPr>
                        <a:t>107</a:t>
                      </a:r>
                    </a:p>
                    <a:p>
                      <a:r>
                        <a:rPr lang="fi-FI">
                          <a:solidFill>
                            <a:schemeClr val="accent4"/>
                          </a:solidFill>
                          <a:latin typeface="+mj-lt"/>
                        </a:rPr>
                        <a:t>18 privata</a:t>
                      </a:r>
                    </a:p>
                  </a:txBody>
                  <a:tcPr/>
                </a:tc>
                <a:tc>
                  <a:txBody>
                    <a:bodyPr/>
                    <a:lstStyle/>
                    <a:p>
                      <a:r>
                        <a:rPr lang="fi-FI">
                          <a:solidFill>
                            <a:schemeClr val="accent4"/>
                          </a:solidFill>
                          <a:latin typeface="+mj-lt"/>
                        </a:rPr>
                        <a:t>41</a:t>
                      </a:r>
                    </a:p>
                    <a:p>
                      <a:pPr lvl="0">
                        <a:buNone/>
                      </a:pPr>
                      <a:endParaRPr lang="fi-FI">
                        <a:solidFill>
                          <a:schemeClr val="accent4"/>
                        </a:solidFill>
                        <a:latin typeface="+mj-lt"/>
                      </a:endParaRPr>
                    </a:p>
                  </a:txBody>
                  <a:tcPr/>
                </a:tc>
                <a:tc>
                  <a:txBody>
                    <a:bodyPr/>
                    <a:lstStyle/>
                    <a:p>
                      <a:r>
                        <a:rPr lang="fi-FI">
                          <a:solidFill>
                            <a:schemeClr val="accent4"/>
                          </a:solidFill>
                          <a:latin typeface="+mj-lt"/>
                        </a:rPr>
                        <a:t>15</a:t>
                      </a:r>
                    </a:p>
                  </a:txBody>
                  <a:tcPr/>
                </a:tc>
                <a:tc>
                  <a:txBody>
                    <a:bodyPr/>
                    <a:lstStyle/>
                    <a:p>
                      <a:endParaRPr lang="fi-FI">
                        <a:solidFill>
                          <a:schemeClr val="accent4"/>
                        </a:solidFill>
                        <a:latin typeface="+mj-lt"/>
                      </a:endParaRPr>
                    </a:p>
                  </a:txBody>
                  <a:tcPr/>
                </a:tc>
                <a:extLst>
                  <a:ext uri="{0D108BD9-81ED-4DB2-BD59-A6C34878D82A}">
                    <a16:rowId xmlns:a16="http://schemas.microsoft.com/office/drawing/2014/main" val="2510134595"/>
                  </a:ext>
                </a:extLst>
              </a:tr>
              <a:tr h="662516">
                <a:tc>
                  <a:txBody>
                    <a:bodyPr/>
                    <a:lstStyle/>
                    <a:p>
                      <a:r>
                        <a:rPr lang="fi-FI">
                          <a:solidFill>
                            <a:schemeClr val="accent4"/>
                          </a:solidFill>
                          <a:latin typeface="+mj-lt"/>
                        </a:rPr>
                        <a:t>ca.2700</a:t>
                      </a:r>
                    </a:p>
                  </a:txBody>
                  <a:tcPr/>
                </a:tc>
                <a:tc>
                  <a:txBody>
                    <a:bodyPr/>
                    <a:lstStyle/>
                    <a:p>
                      <a:pPr lvl="0">
                        <a:buNone/>
                      </a:pPr>
                      <a:r>
                        <a:rPr lang="fi-FI">
                          <a:solidFill>
                            <a:schemeClr val="accent4"/>
                          </a:solidFill>
                          <a:latin typeface="+mj-lt"/>
                        </a:rPr>
                        <a:t>ca.25 500</a:t>
                      </a:r>
                    </a:p>
                  </a:txBody>
                  <a:tcPr/>
                </a:tc>
                <a:tc>
                  <a:txBody>
                    <a:bodyPr/>
                    <a:lstStyle/>
                    <a:p>
                      <a:r>
                        <a:rPr lang="fi-FI">
                          <a:solidFill>
                            <a:schemeClr val="accent4"/>
                          </a:solidFill>
                          <a:latin typeface="+mj-lt"/>
                        </a:rPr>
                        <a:t>ca.11 200</a:t>
                      </a:r>
                    </a:p>
                  </a:txBody>
                  <a:tcPr/>
                </a:tc>
                <a:tc>
                  <a:txBody>
                    <a:bodyPr/>
                    <a:lstStyle/>
                    <a:p>
                      <a:r>
                        <a:rPr lang="fi-FI">
                          <a:solidFill>
                            <a:schemeClr val="accent4"/>
                          </a:solidFill>
                          <a:latin typeface="+mj-lt"/>
                        </a:rPr>
                        <a:t>ca.39 400</a:t>
                      </a:r>
                    </a:p>
                  </a:txBody>
                  <a:tcPr/>
                </a:tc>
                <a:extLst>
                  <a:ext uri="{0D108BD9-81ED-4DB2-BD59-A6C34878D82A}">
                    <a16:rowId xmlns:a16="http://schemas.microsoft.com/office/drawing/2014/main" val="1888358967"/>
                  </a:ext>
                </a:extLst>
              </a:tr>
            </a:tbl>
          </a:graphicData>
        </a:graphic>
      </p:graphicFrame>
      <p:graphicFrame>
        <p:nvGraphicFramePr>
          <p:cNvPr id="8" name="Taulukko 7">
            <a:extLst>
              <a:ext uri="{FF2B5EF4-FFF2-40B4-BE49-F238E27FC236}">
                <a16:creationId xmlns:a16="http://schemas.microsoft.com/office/drawing/2014/main" id="{24FA7BC4-FEAE-DD6C-2E79-2E79925A9BE3}"/>
              </a:ext>
            </a:extLst>
          </p:cNvPr>
          <p:cNvGraphicFramePr>
            <a:graphicFrameLocks noGrp="1"/>
          </p:cNvGraphicFramePr>
          <p:nvPr>
            <p:extLst>
              <p:ext uri="{D42A27DB-BD31-4B8C-83A1-F6EECF244321}">
                <p14:modId xmlns:p14="http://schemas.microsoft.com/office/powerpoint/2010/main" val="676929058"/>
              </p:ext>
            </p:extLst>
          </p:nvPr>
        </p:nvGraphicFramePr>
        <p:xfrm>
          <a:off x="160288" y="1139595"/>
          <a:ext cx="5260118" cy="2575926"/>
        </p:xfrm>
        <a:graphic>
          <a:graphicData uri="http://schemas.openxmlformats.org/drawingml/2006/table">
            <a:tbl>
              <a:tblPr firstRow="1" bandRow="1">
                <a:tableStyleId>{E8B1032C-EA38-4F05-BA0D-38AFFFC7BED3}</a:tableStyleId>
              </a:tblPr>
              <a:tblGrid>
                <a:gridCol w="1695145">
                  <a:extLst>
                    <a:ext uri="{9D8B030D-6E8A-4147-A177-3AD203B41FA5}">
                      <a16:colId xmlns:a16="http://schemas.microsoft.com/office/drawing/2014/main" val="3567250452"/>
                    </a:ext>
                  </a:extLst>
                </a:gridCol>
                <a:gridCol w="1464816">
                  <a:extLst>
                    <a:ext uri="{9D8B030D-6E8A-4147-A177-3AD203B41FA5}">
                      <a16:colId xmlns:a16="http://schemas.microsoft.com/office/drawing/2014/main" val="696529043"/>
                    </a:ext>
                  </a:extLst>
                </a:gridCol>
                <a:gridCol w="785128">
                  <a:extLst>
                    <a:ext uri="{9D8B030D-6E8A-4147-A177-3AD203B41FA5}">
                      <a16:colId xmlns:a16="http://schemas.microsoft.com/office/drawing/2014/main" val="3145935110"/>
                    </a:ext>
                  </a:extLst>
                </a:gridCol>
                <a:gridCol w="1315029">
                  <a:extLst>
                    <a:ext uri="{9D8B030D-6E8A-4147-A177-3AD203B41FA5}">
                      <a16:colId xmlns:a16="http://schemas.microsoft.com/office/drawing/2014/main" val="2389868533"/>
                    </a:ext>
                  </a:extLst>
                </a:gridCol>
              </a:tblGrid>
              <a:tr h="365760">
                <a:tc>
                  <a:txBody>
                    <a:bodyPr/>
                    <a:lstStyle/>
                    <a:p>
                      <a:endParaRPr lang="fi-FI">
                        <a:solidFill>
                          <a:schemeClr val="tx1"/>
                        </a:solidFill>
                        <a:latin typeface="+mj-lt"/>
                      </a:endParaRPr>
                    </a:p>
                  </a:txBody>
                  <a:tcPr/>
                </a:tc>
                <a:tc>
                  <a:txBody>
                    <a:bodyPr/>
                    <a:lstStyle/>
                    <a:p>
                      <a:endParaRPr lang="fi-FI">
                        <a:solidFill>
                          <a:schemeClr val="tx1"/>
                        </a:solidFill>
                        <a:latin typeface="+mj-lt"/>
                      </a:endParaRPr>
                    </a:p>
                  </a:txBody>
                  <a:tcPr/>
                </a:tc>
                <a:tc>
                  <a:txBody>
                    <a:bodyPr/>
                    <a:lstStyle/>
                    <a:p>
                      <a:endParaRPr lang="fi-FI">
                        <a:latin typeface="+mj-lt"/>
                      </a:endParaRPr>
                    </a:p>
                  </a:txBody>
                  <a:tcPr/>
                </a:tc>
                <a:tc>
                  <a:txBody>
                    <a:bodyPr/>
                    <a:lstStyle/>
                    <a:p>
                      <a:endParaRPr lang="fi-FI">
                        <a:latin typeface="+mj-lt"/>
                      </a:endParaRPr>
                    </a:p>
                  </a:txBody>
                  <a:tcPr/>
                </a:tc>
                <a:extLst>
                  <a:ext uri="{0D108BD9-81ED-4DB2-BD59-A6C34878D82A}">
                    <a16:rowId xmlns:a16="http://schemas.microsoft.com/office/drawing/2014/main" val="2554886985"/>
                  </a:ext>
                </a:extLst>
              </a:tr>
              <a:tr h="64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Förskoleundervisning</a:t>
                      </a:r>
                    </a:p>
                    <a:p>
                      <a:endParaRPr lang="fi-FI" sz="1400">
                        <a:solidFill>
                          <a:schemeClr val="accent4"/>
                        </a:solidFill>
                        <a:latin typeface="+mj-lt"/>
                      </a:endParaRPr>
                    </a:p>
                  </a:txBody>
                  <a:tcPr/>
                </a:tc>
                <a:tc>
                  <a:txBody>
                    <a:bodyPr/>
                    <a:lstStyle/>
                    <a:p>
                      <a:r>
                        <a:rPr lang="fi-FI" sz="1400" b="0" i="0" kern="1200">
                          <a:solidFill>
                            <a:schemeClr val="accent4"/>
                          </a:solidFill>
                          <a:effectLst/>
                          <a:latin typeface="+mj-lt"/>
                          <a:ea typeface="+mn-ea"/>
                          <a:cs typeface="+mn-cs"/>
                        </a:rPr>
                        <a:t>grundläggande utbildning</a:t>
                      </a:r>
                      <a:endParaRPr lang="fi-FI" sz="1400">
                        <a:solidFill>
                          <a:schemeClr val="accent4"/>
                        </a:solidFill>
                        <a:latin typeface="+mj-lt"/>
                      </a:endParaRPr>
                    </a:p>
                  </a:txBody>
                  <a:tcPr/>
                </a:tc>
                <a:tc>
                  <a:txBody>
                    <a:bodyPr/>
                    <a:lstStyle/>
                    <a:p>
                      <a:r>
                        <a:rPr lang="fi-FI" sz="1400">
                          <a:solidFill>
                            <a:schemeClr val="accent4"/>
                          </a:solidFill>
                          <a:latin typeface="+mj-lt"/>
                        </a:rPr>
                        <a:t>andra stadiet</a:t>
                      </a:r>
                    </a:p>
                  </a:txBody>
                  <a:tcPr/>
                </a:tc>
                <a:tc>
                  <a:txBody>
                    <a:bodyPr/>
                    <a:lstStyle/>
                    <a:p>
                      <a:r>
                        <a:rPr lang="fi-FI" sz="1400">
                          <a:solidFill>
                            <a:schemeClr val="accent4"/>
                          </a:solidFill>
                          <a:latin typeface="+mj-lt"/>
                        </a:rPr>
                        <a:t>totalt</a:t>
                      </a:r>
                    </a:p>
                  </a:txBody>
                  <a:tcPr/>
                </a:tc>
                <a:extLst>
                  <a:ext uri="{0D108BD9-81ED-4DB2-BD59-A6C34878D82A}">
                    <a16:rowId xmlns:a16="http://schemas.microsoft.com/office/drawing/2014/main" val="1829881145"/>
                  </a:ext>
                </a:extLst>
              </a:tr>
              <a:tr h="914400">
                <a:tc>
                  <a:txBody>
                    <a:bodyPr/>
                    <a:lstStyle/>
                    <a:p>
                      <a:r>
                        <a:rPr lang="fi-FI">
                          <a:solidFill>
                            <a:schemeClr val="accent4"/>
                          </a:solidFill>
                          <a:latin typeface="+mj-lt"/>
                        </a:rPr>
                        <a:t>14</a:t>
                      </a:r>
                    </a:p>
                    <a:p>
                      <a:r>
                        <a:rPr lang="fi-FI">
                          <a:solidFill>
                            <a:schemeClr val="accent4"/>
                          </a:solidFill>
                          <a:latin typeface="+mj-lt"/>
                        </a:rPr>
                        <a:t>8 privata</a:t>
                      </a:r>
                    </a:p>
                  </a:txBody>
                  <a:tcPr/>
                </a:tc>
                <a:tc>
                  <a:txBody>
                    <a:bodyPr/>
                    <a:lstStyle/>
                    <a:p>
                      <a:r>
                        <a:rPr lang="fi-FI">
                          <a:solidFill>
                            <a:schemeClr val="accent4"/>
                          </a:solidFill>
                          <a:latin typeface="+mj-lt"/>
                        </a:rPr>
                        <a:t>10</a:t>
                      </a:r>
                    </a:p>
                  </a:txBody>
                  <a:tcPr/>
                </a:tc>
                <a:tc>
                  <a:txBody>
                    <a:bodyPr/>
                    <a:lstStyle/>
                    <a:p>
                      <a:r>
                        <a:rPr lang="fi-FI">
                          <a:solidFill>
                            <a:schemeClr val="accent4"/>
                          </a:solidFill>
                          <a:latin typeface="+mj-lt"/>
                        </a:rPr>
                        <a:t>3</a:t>
                      </a:r>
                    </a:p>
                  </a:txBody>
                  <a:tcPr/>
                </a:tc>
                <a:tc>
                  <a:txBody>
                    <a:bodyPr/>
                    <a:lstStyle/>
                    <a:p>
                      <a:endParaRPr lang="fi-FI">
                        <a:solidFill>
                          <a:schemeClr val="accent4"/>
                        </a:solidFill>
                        <a:latin typeface="+mj-lt"/>
                      </a:endParaRPr>
                    </a:p>
                  </a:txBody>
                  <a:tcPr/>
                </a:tc>
                <a:extLst>
                  <a:ext uri="{0D108BD9-81ED-4DB2-BD59-A6C34878D82A}">
                    <a16:rowId xmlns:a16="http://schemas.microsoft.com/office/drawing/2014/main" val="2510134595"/>
                  </a:ext>
                </a:extLst>
              </a:tr>
              <a:tr h="647883">
                <a:tc>
                  <a:txBody>
                    <a:bodyPr/>
                    <a:lstStyle/>
                    <a:p>
                      <a:r>
                        <a:rPr lang="fi-FI">
                          <a:solidFill>
                            <a:schemeClr val="accent4"/>
                          </a:solidFill>
                          <a:latin typeface="+mj-lt"/>
                        </a:rPr>
                        <a:t>ca.400</a:t>
                      </a:r>
                    </a:p>
                  </a:txBody>
                  <a:tcPr/>
                </a:tc>
                <a:tc>
                  <a:txBody>
                    <a:bodyPr/>
                    <a:lstStyle/>
                    <a:p>
                      <a:r>
                        <a:rPr lang="fi-FI">
                          <a:solidFill>
                            <a:schemeClr val="accent4"/>
                          </a:solidFill>
                          <a:latin typeface="+mj-lt"/>
                        </a:rPr>
                        <a:t>ca.3800</a:t>
                      </a:r>
                    </a:p>
                  </a:txBody>
                  <a:tcPr/>
                </a:tc>
                <a:tc>
                  <a:txBody>
                    <a:bodyPr/>
                    <a:lstStyle/>
                    <a:p>
                      <a:r>
                        <a:rPr lang="fi-FI">
                          <a:solidFill>
                            <a:schemeClr val="accent4"/>
                          </a:solidFill>
                          <a:latin typeface="+mj-lt"/>
                        </a:rPr>
                        <a:t>ca.2800</a:t>
                      </a:r>
                    </a:p>
                  </a:txBody>
                  <a:tcPr/>
                </a:tc>
                <a:tc>
                  <a:txBody>
                    <a:bodyPr/>
                    <a:lstStyle/>
                    <a:p>
                      <a:r>
                        <a:rPr lang="fi-FI">
                          <a:solidFill>
                            <a:schemeClr val="accent4"/>
                          </a:solidFill>
                          <a:latin typeface="+mj-lt"/>
                        </a:rPr>
                        <a:t>ca.7000</a:t>
                      </a:r>
                    </a:p>
                  </a:txBody>
                  <a:tcPr/>
                </a:tc>
                <a:extLst>
                  <a:ext uri="{0D108BD9-81ED-4DB2-BD59-A6C34878D82A}">
                    <a16:rowId xmlns:a16="http://schemas.microsoft.com/office/drawing/2014/main" val="3582061573"/>
                  </a:ext>
                </a:extLst>
              </a:tr>
            </a:tbl>
          </a:graphicData>
        </a:graphic>
      </p:graphicFrame>
      <p:sp>
        <p:nvSpPr>
          <p:cNvPr id="4" name="Tekstiruutu 3">
            <a:extLst>
              <a:ext uri="{FF2B5EF4-FFF2-40B4-BE49-F238E27FC236}">
                <a16:creationId xmlns:a16="http://schemas.microsoft.com/office/drawing/2014/main" id="{6BC56C8A-911A-792C-A6F3-8D57F0C25948}"/>
              </a:ext>
            </a:extLst>
          </p:cNvPr>
          <p:cNvSpPr txBox="1"/>
          <p:nvPr/>
        </p:nvSpPr>
        <p:spPr>
          <a:xfrm>
            <a:off x="1253765" y="194297"/>
            <a:ext cx="3789575" cy="646331"/>
          </a:xfrm>
          <a:prstGeom prst="rect">
            <a:avLst/>
          </a:prstGeom>
          <a:noFill/>
        </p:spPr>
        <p:txBody>
          <a:bodyPr wrap="square" rtlCol="0">
            <a:spAutoFit/>
          </a:bodyPr>
          <a:lstStyle/>
          <a:p>
            <a:pPr>
              <a:defRPr/>
            </a:pPr>
            <a:r>
              <a:rPr lang="fi-FI" sz="1800" kern="100">
                <a:solidFill>
                  <a:schemeClr val="accent4"/>
                </a:solidFill>
                <a:effectLst/>
                <a:latin typeface="+mj-lt"/>
                <a:ea typeface="Aptos"/>
                <a:cs typeface="Times New Roman" panose="02020603050405020304" pitchFamily="18" charset="0"/>
              </a:rPr>
              <a:t>Kervo elevantal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9" name="Tekstiruutu 8">
            <a:extLst>
              <a:ext uri="{FF2B5EF4-FFF2-40B4-BE49-F238E27FC236}">
                <a16:creationId xmlns:a16="http://schemas.microsoft.com/office/drawing/2014/main" id="{EA333F92-36C6-0582-F843-90EBB8F3CA04}"/>
              </a:ext>
            </a:extLst>
          </p:cNvPr>
          <p:cNvSpPr txBox="1"/>
          <p:nvPr/>
        </p:nvSpPr>
        <p:spPr>
          <a:xfrm>
            <a:off x="7335625" y="194297"/>
            <a:ext cx="3789575" cy="646331"/>
          </a:xfrm>
          <a:prstGeom prst="rect">
            <a:avLst/>
          </a:prstGeom>
          <a:noFill/>
        </p:spPr>
        <p:txBody>
          <a:bodyPr wrap="square" rtlCol="0">
            <a:spAutoFit/>
          </a:bodyPr>
          <a:lstStyle/>
          <a:p>
            <a:pPr>
              <a:defRPr/>
            </a:pPr>
            <a:r>
              <a:rPr lang="fi-FI" sz="1800" kern="100">
                <a:solidFill>
                  <a:schemeClr val="accent4"/>
                </a:solidFill>
                <a:effectLst/>
                <a:latin typeface="+mj-lt"/>
                <a:ea typeface="Aptos"/>
                <a:cs typeface="Times New Roman" panose="02020603050405020304" pitchFamily="18" charset="0"/>
              </a:rPr>
              <a:t>Vanda elevantal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0" name="Tekstiruutu 9">
            <a:extLst>
              <a:ext uri="{FF2B5EF4-FFF2-40B4-BE49-F238E27FC236}">
                <a16:creationId xmlns:a16="http://schemas.microsoft.com/office/drawing/2014/main" id="{1049171C-E576-970C-431B-410E9050A7EC}"/>
              </a:ext>
            </a:extLst>
          </p:cNvPr>
          <p:cNvSpPr txBox="1"/>
          <p:nvPr/>
        </p:nvSpPr>
        <p:spPr>
          <a:xfrm>
            <a:off x="145343" y="3794729"/>
            <a:ext cx="42137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rPr>
              <a:t>Vakanser: </a:t>
            </a:r>
          </a:p>
        </p:txBody>
      </p:sp>
      <p:graphicFrame>
        <p:nvGraphicFramePr>
          <p:cNvPr id="11" name="Taulukko 11">
            <a:extLst>
              <a:ext uri="{FF2B5EF4-FFF2-40B4-BE49-F238E27FC236}">
                <a16:creationId xmlns:a16="http://schemas.microsoft.com/office/drawing/2014/main" id="{FE289C6B-2604-88FA-071C-9A4420E9EA7D}"/>
              </a:ext>
            </a:extLst>
          </p:cNvPr>
          <p:cNvGraphicFramePr>
            <a:graphicFrameLocks noGrp="1"/>
          </p:cNvGraphicFramePr>
          <p:nvPr>
            <p:extLst>
              <p:ext uri="{D42A27DB-BD31-4B8C-83A1-F6EECF244321}">
                <p14:modId xmlns:p14="http://schemas.microsoft.com/office/powerpoint/2010/main" val="1813823969"/>
              </p:ext>
            </p:extLst>
          </p:nvPr>
        </p:nvGraphicFramePr>
        <p:xfrm>
          <a:off x="231308" y="4243269"/>
          <a:ext cx="10679348" cy="2194560"/>
        </p:xfrm>
        <a:graphic>
          <a:graphicData uri="http://schemas.openxmlformats.org/drawingml/2006/table">
            <a:tbl>
              <a:tblPr firstRow="1" bandRow="1">
                <a:tableStyleId>{E8B1032C-EA38-4F05-BA0D-38AFFFC7BED3}</a:tableStyleId>
              </a:tblPr>
              <a:tblGrid>
                <a:gridCol w="2135870">
                  <a:extLst>
                    <a:ext uri="{9D8B030D-6E8A-4147-A177-3AD203B41FA5}">
                      <a16:colId xmlns:a16="http://schemas.microsoft.com/office/drawing/2014/main" val="2687064472"/>
                    </a:ext>
                  </a:extLst>
                </a:gridCol>
                <a:gridCol w="2135870">
                  <a:extLst>
                    <a:ext uri="{9D8B030D-6E8A-4147-A177-3AD203B41FA5}">
                      <a16:colId xmlns:a16="http://schemas.microsoft.com/office/drawing/2014/main" val="3217449069"/>
                    </a:ext>
                  </a:extLst>
                </a:gridCol>
                <a:gridCol w="2135870">
                  <a:extLst>
                    <a:ext uri="{9D8B030D-6E8A-4147-A177-3AD203B41FA5}">
                      <a16:colId xmlns:a16="http://schemas.microsoft.com/office/drawing/2014/main" val="4009281110"/>
                    </a:ext>
                  </a:extLst>
                </a:gridCol>
                <a:gridCol w="2634606">
                  <a:extLst>
                    <a:ext uri="{9D8B030D-6E8A-4147-A177-3AD203B41FA5}">
                      <a16:colId xmlns:a16="http://schemas.microsoft.com/office/drawing/2014/main" val="2822015240"/>
                    </a:ext>
                  </a:extLst>
                </a:gridCol>
                <a:gridCol w="1637132">
                  <a:extLst>
                    <a:ext uri="{9D8B030D-6E8A-4147-A177-3AD203B41FA5}">
                      <a16:colId xmlns:a16="http://schemas.microsoft.com/office/drawing/2014/main" val="1528065448"/>
                    </a:ext>
                  </a:extLst>
                </a:gridCol>
              </a:tblGrid>
              <a:tr h="934738">
                <a:tc>
                  <a:txBody>
                    <a:bodyPr/>
                    <a:lstStyle/>
                    <a:p>
                      <a:endParaRPr lang="fi-FI">
                        <a:solidFill>
                          <a:schemeClr val="accent4"/>
                        </a:solidFill>
                        <a:latin typeface="+mj-lt"/>
                      </a:endParaRPr>
                    </a:p>
                  </a:txBody>
                  <a:tcPr/>
                </a:tc>
                <a:tc>
                  <a:txBody>
                    <a:bodyPr/>
                    <a:lstStyle/>
                    <a:p>
                      <a:r>
                        <a:rPr lang="fi-FI" b="0">
                          <a:solidFill>
                            <a:schemeClr val="accent4"/>
                          </a:solidFill>
                          <a:latin typeface="+mj-lt"/>
                        </a:rPr>
                        <a:t>kurator</a:t>
                      </a:r>
                    </a:p>
                  </a:txBody>
                  <a:tcPr/>
                </a:tc>
                <a:tc>
                  <a:txBody>
                    <a:bodyPr/>
                    <a:lstStyle/>
                    <a:p>
                      <a:r>
                        <a:rPr lang="fi-FI" b="0">
                          <a:solidFill>
                            <a:schemeClr val="accent4"/>
                          </a:solidFill>
                          <a:latin typeface="+mj-lt"/>
                        </a:rPr>
                        <a:t>psykolog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0">
                          <a:solidFill>
                            <a:schemeClr val="accent4"/>
                          </a:solidFill>
                          <a:effectLst/>
                          <a:latin typeface="+mj-lt"/>
                          <a:ea typeface="Calibri" panose="020F0502020204030204" pitchFamily="34" charset="0"/>
                        </a:rPr>
                        <a:t>skolhälsovårdare</a:t>
                      </a:r>
                    </a:p>
                    <a:p>
                      <a:endParaRPr lang="fi-FI" sz="1400" b="0">
                        <a:solidFill>
                          <a:schemeClr val="accent4"/>
                        </a:solidFill>
                        <a:latin typeface="+mj-lt"/>
                      </a:endParaRPr>
                    </a:p>
                  </a:txBody>
                  <a:tcPr/>
                </a:tc>
                <a:tc>
                  <a:txBody>
                    <a:bodyPr/>
                    <a:lstStyle/>
                    <a:p>
                      <a:r>
                        <a:rPr lang="fi-FI" sz="1400" b="0" kern="1200">
                          <a:solidFill>
                            <a:schemeClr val="accent4"/>
                          </a:solidFill>
                          <a:effectLst/>
                          <a:latin typeface="+mj-lt"/>
                          <a:ea typeface="+mn-ea"/>
                          <a:cs typeface="+mn-cs"/>
                        </a:rPr>
                        <a:t>skolläkare/</a:t>
                      </a:r>
                    </a:p>
                    <a:p>
                      <a:r>
                        <a:rPr lang="fi-FI" sz="1400" b="0" kern="1200">
                          <a:solidFill>
                            <a:schemeClr val="accent4"/>
                          </a:solidFill>
                          <a:effectLst/>
                          <a:latin typeface="+mj-lt"/>
                          <a:ea typeface="+mn-ea"/>
                          <a:cs typeface="+mn-cs"/>
                        </a:rPr>
                        <a:t>studerandehälsovårdens läkare </a:t>
                      </a:r>
                    </a:p>
                    <a:p>
                      <a:endParaRPr lang="fi-FI" sz="1400" b="0">
                        <a:solidFill>
                          <a:schemeClr val="accent4"/>
                        </a:solidFill>
                        <a:latin typeface="+mj-lt"/>
                      </a:endParaRPr>
                    </a:p>
                  </a:txBody>
                  <a:tcPr/>
                </a:tc>
                <a:extLst>
                  <a:ext uri="{0D108BD9-81ED-4DB2-BD59-A6C34878D82A}">
                    <a16:rowId xmlns:a16="http://schemas.microsoft.com/office/drawing/2014/main" val="4125899773"/>
                  </a:ext>
                </a:extLst>
              </a:tr>
              <a:tr h="28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Förskoleundervisning</a:t>
                      </a:r>
                    </a:p>
                    <a:p>
                      <a:endParaRPr lang="fi-FI" sz="1400">
                        <a:solidFill>
                          <a:schemeClr val="accent4"/>
                        </a:solidFill>
                        <a:latin typeface="+mj-lt"/>
                      </a:endParaRPr>
                    </a:p>
                  </a:txBody>
                  <a:tcPr/>
                </a:tc>
                <a:tc>
                  <a:txBody>
                    <a:bodyPr/>
                    <a:lstStyle/>
                    <a:p>
                      <a:r>
                        <a:rPr lang="fi-FI">
                          <a:solidFill>
                            <a:schemeClr val="accent4"/>
                          </a:solidFill>
                          <a:latin typeface="+mj-lt"/>
                        </a:rPr>
                        <a:t>4,7</a:t>
                      </a:r>
                    </a:p>
                  </a:txBody>
                  <a:tcPr/>
                </a:tc>
                <a:tc>
                  <a:txBody>
                    <a:bodyPr/>
                    <a:lstStyle/>
                    <a:p>
                      <a:r>
                        <a:rPr lang="fi-FI">
                          <a:solidFill>
                            <a:schemeClr val="accent4"/>
                          </a:solidFill>
                          <a:latin typeface="+mj-lt"/>
                        </a:rPr>
                        <a:t>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rådgivningsbyrå</a:t>
                      </a:r>
                    </a:p>
                    <a:p>
                      <a:endParaRPr lang="fi-FI" sz="1400">
                        <a:solidFill>
                          <a:schemeClr val="accent4"/>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kern="1200">
                          <a:solidFill>
                            <a:schemeClr val="accent4"/>
                          </a:solidFill>
                          <a:effectLst/>
                          <a:latin typeface="+mj-lt"/>
                          <a:ea typeface="+mn-ea"/>
                          <a:cs typeface="+mn-cs"/>
                        </a:rPr>
                        <a:t>rådgivningsbyrå</a:t>
                      </a:r>
                    </a:p>
                  </a:txBody>
                  <a:tcPr/>
                </a:tc>
                <a:extLst>
                  <a:ext uri="{0D108BD9-81ED-4DB2-BD59-A6C34878D82A}">
                    <a16:rowId xmlns:a16="http://schemas.microsoft.com/office/drawing/2014/main" val="4132246987"/>
                  </a:ext>
                </a:extLst>
              </a:tr>
              <a:tr h="288480">
                <a:tc>
                  <a:txBody>
                    <a:bodyPr/>
                    <a:lstStyle/>
                    <a:p>
                      <a:r>
                        <a:rPr lang="fi-FI" sz="1400" b="0" i="0" kern="1200">
                          <a:solidFill>
                            <a:schemeClr val="accent4"/>
                          </a:solidFill>
                          <a:effectLst/>
                          <a:latin typeface="+mj-lt"/>
                          <a:ea typeface="+mn-ea"/>
                          <a:cs typeface="+mn-cs"/>
                        </a:rPr>
                        <a:t>grundläggande utbildning</a:t>
                      </a:r>
                      <a:endParaRPr lang="fi-FI" sz="1400">
                        <a:solidFill>
                          <a:schemeClr val="accent4"/>
                        </a:solidFill>
                        <a:latin typeface="+mj-lt"/>
                      </a:endParaRPr>
                    </a:p>
                  </a:txBody>
                  <a:tcPr/>
                </a:tc>
                <a:tc>
                  <a:txBody>
                    <a:bodyPr/>
                    <a:lstStyle/>
                    <a:p>
                      <a:r>
                        <a:rPr lang="fi-FI">
                          <a:solidFill>
                            <a:schemeClr val="accent4"/>
                          </a:solidFill>
                          <a:latin typeface="+mj-lt"/>
                        </a:rPr>
                        <a:t>43</a:t>
                      </a:r>
                    </a:p>
                  </a:txBody>
                  <a:tcPr/>
                </a:tc>
                <a:tc>
                  <a:txBody>
                    <a:bodyPr/>
                    <a:lstStyle/>
                    <a:p>
                      <a:r>
                        <a:rPr lang="fi-FI">
                          <a:solidFill>
                            <a:schemeClr val="accent4"/>
                          </a:solidFill>
                          <a:latin typeface="+mj-lt"/>
                        </a:rPr>
                        <a:t>37</a:t>
                      </a:r>
                    </a:p>
                  </a:txBody>
                  <a:tcPr/>
                </a:tc>
                <a:tc>
                  <a:txBody>
                    <a:bodyPr/>
                    <a:lstStyle/>
                    <a:p>
                      <a:r>
                        <a:rPr lang="fi-FI">
                          <a:solidFill>
                            <a:schemeClr val="accent4"/>
                          </a:solidFill>
                          <a:latin typeface="+mj-lt"/>
                        </a:rPr>
                        <a:t>50</a:t>
                      </a:r>
                    </a:p>
                  </a:txBody>
                  <a:tcPr/>
                </a:tc>
                <a:tc>
                  <a:txBody>
                    <a:bodyPr/>
                    <a:lstStyle/>
                    <a:p>
                      <a:r>
                        <a:rPr lang="fi-FI">
                          <a:solidFill>
                            <a:schemeClr val="accent4"/>
                          </a:solidFill>
                          <a:latin typeface="+mj-lt"/>
                        </a:rPr>
                        <a:t>10</a:t>
                      </a:r>
                    </a:p>
                  </a:txBody>
                  <a:tcPr/>
                </a:tc>
                <a:extLst>
                  <a:ext uri="{0D108BD9-81ED-4DB2-BD59-A6C34878D82A}">
                    <a16:rowId xmlns:a16="http://schemas.microsoft.com/office/drawing/2014/main" val="2670863669"/>
                  </a:ext>
                </a:extLst>
              </a:tr>
              <a:tr h="288480">
                <a:tc>
                  <a:txBody>
                    <a:bodyPr/>
                    <a:lstStyle/>
                    <a:p>
                      <a:r>
                        <a:rPr lang="fi-FI" sz="1400">
                          <a:solidFill>
                            <a:schemeClr val="accent4"/>
                          </a:solidFill>
                          <a:latin typeface="+mj-lt"/>
                        </a:rPr>
                        <a:t>andra stadiet</a:t>
                      </a:r>
                    </a:p>
                  </a:txBody>
                  <a:tcPr/>
                </a:tc>
                <a:tc>
                  <a:txBody>
                    <a:bodyPr/>
                    <a:lstStyle/>
                    <a:p>
                      <a:r>
                        <a:rPr lang="fi-FI">
                          <a:solidFill>
                            <a:schemeClr val="accent4"/>
                          </a:solidFill>
                          <a:latin typeface="+mj-lt"/>
                        </a:rPr>
                        <a:t>20</a:t>
                      </a:r>
                    </a:p>
                  </a:txBody>
                  <a:tcPr/>
                </a:tc>
                <a:tc>
                  <a:txBody>
                    <a:bodyPr/>
                    <a:lstStyle/>
                    <a:p>
                      <a:r>
                        <a:rPr lang="fi-FI">
                          <a:solidFill>
                            <a:schemeClr val="accent4"/>
                          </a:solidFill>
                          <a:latin typeface="+mj-lt"/>
                        </a:rPr>
                        <a:t>17</a:t>
                      </a:r>
                    </a:p>
                  </a:txBody>
                  <a:tcPr/>
                </a:tc>
                <a:tc>
                  <a:txBody>
                    <a:bodyPr/>
                    <a:lstStyle/>
                    <a:p>
                      <a:r>
                        <a:rPr lang="fi-FI">
                          <a:solidFill>
                            <a:schemeClr val="accent4"/>
                          </a:solidFill>
                          <a:latin typeface="+mj-lt"/>
                        </a:rPr>
                        <a:t>21</a:t>
                      </a:r>
                    </a:p>
                  </a:txBody>
                  <a:tcPr/>
                </a:tc>
                <a:tc>
                  <a:txBody>
                    <a:bodyPr/>
                    <a:lstStyle/>
                    <a:p>
                      <a:r>
                        <a:rPr lang="fi-FI">
                          <a:solidFill>
                            <a:schemeClr val="accent4"/>
                          </a:solidFill>
                          <a:latin typeface="+mj-lt"/>
                        </a:rPr>
                        <a:t>6</a:t>
                      </a:r>
                    </a:p>
                  </a:txBody>
                  <a:tcPr/>
                </a:tc>
                <a:extLst>
                  <a:ext uri="{0D108BD9-81ED-4DB2-BD59-A6C34878D82A}">
                    <a16:rowId xmlns:a16="http://schemas.microsoft.com/office/drawing/2014/main" val="3339365386"/>
                  </a:ext>
                </a:extLst>
              </a:tr>
            </a:tbl>
          </a:graphicData>
        </a:graphic>
      </p:graphicFrame>
      <p:pic>
        <p:nvPicPr>
          <p:cNvPr id="15" name="Kuva 14">
            <a:extLst>
              <a:ext uri="{FF2B5EF4-FFF2-40B4-BE49-F238E27FC236}">
                <a16:creationId xmlns:a16="http://schemas.microsoft.com/office/drawing/2014/main" id="{F0C31057-27BD-B965-4C30-5062751927C8}"/>
              </a:ext>
            </a:extLst>
          </p:cNvPr>
          <p:cNvPicPr>
            <a:picLocks noChangeAspect="1"/>
          </p:cNvPicPr>
          <p:nvPr/>
        </p:nvPicPr>
        <p:blipFill>
          <a:blip r:embed="rId4"/>
          <a:stretch>
            <a:fillRect/>
          </a:stretch>
        </p:blipFill>
        <p:spPr>
          <a:xfrm>
            <a:off x="132113" y="29699"/>
            <a:ext cx="934688" cy="1013081"/>
          </a:xfrm>
          <a:prstGeom prst="rect">
            <a:avLst/>
          </a:prstGeom>
        </p:spPr>
      </p:pic>
      <p:cxnSp>
        <p:nvCxnSpPr>
          <p:cNvPr id="2" name="Yhdistin: Kaareva 1">
            <a:extLst>
              <a:ext uri="{FF2B5EF4-FFF2-40B4-BE49-F238E27FC236}">
                <a16:creationId xmlns:a16="http://schemas.microsoft.com/office/drawing/2014/main" id="{C1A31A11-F7BA-F2D7-61D1-9C07A4EF0911}"/>
              </a:ext>
            </a:extLst>
          </p:cNvPr>
          <p:cNvCxnSpPr>
            <a:cxnSpLocks/>
          </p:cNvCxnSpPr>
          <p:nvPr/>
        </p:nvCxnSpPr>
        <p:spPr>
          <a:xfrm flipV="1">
            <a:off x="10910656" y="4943789"/>
            <a:ext cx="1178972" cy="1128537"/>
          </a:xfrm>
          <a:prstGeom prst="curvedConnector3">
            <a:avLst>
              <a:gd name="adj1" fmla="val 50000"/>
            </a:avLst>
          </a:prstGeom>
          <a:noFill/>
          <a:ln w="28575" cap="flat" cmpd="sng" algn="ctr">
            <a:solidFill>
              <a:srgbClr val="00983A"/>
            </a:solidFill>
            <a:prstDash val="dash"/>
            <a:miter lim="800000"/>
          </a:ln>
          <a:effectLst/>
        </p:spPr>
      </p:cxnSp>
      <p:cxnSp>
        <p:nvCxnSpPr>
          <p:cNvPr id="12" name="Yhdistin: Kaareva 11">
            <a:extLst>
              <a:ext uri="{FF2B5EF4-FFF2-40B4-BE49-F238E27FC236}">
                <a16:creationId xmlns:a16="http://schemas.microsoft.com/office/drawing/2014/main" id="{581AC36F-62A3-F360-FF70-EED7CE1FC7B7}"/>
              </a:ext>
            </a:extLst>
          </p:cNvPr>
          <p:cNvCxnSpPr>
            <a:cxnSpLocks/>
          </p:cNvCxnSpPr>
          <p:nvPr/>
        </p:nvCxnSpPr>
        <p:spPr>
          <a:xfrm rot="16200000" flipV="1">
            <a:off x="9556709" y="151328"/>
            <a:ext cx="1139597" cy="836941"/>
          </a:xfrm>
          <a:prstGeom prst="curvedConnector3">
            <a:avLst>
              <a:gd name="adj1" fmla="val 50000"/>
            </a:avLst>
          </a:prstGeom>
          <a:noFill/>
          <a:ln w="28575" cap="flat" cmpd="sng" algn="ctr">
            <a:solidFill>
              <a:srgbClr val="00983A"/>
            </a:solidFill>
            <a:prstDash val="dash"/>
            <a:miter lim="800000"/>
          </a:ln>
          <a:effectLst/>
        </p:spPr>
      </p:cxnSp>
      <p:sp>
        <p:nvSpPr>
          <p:cNvPr id="23" name="Suorakulmio 22">
            <a:extLst>
              <a:ext uri="{FF2B5EF4-FFF2-40B4-BE49-F238E27FC236}">
                <a16:creationId xmlns:a16="http://schemas.microsoft.com/office/drawing/2014/main" id="{D2FB827D-8651-4FC3-B9D8-86E48B20C157}"/>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79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9101A6-BC96-2EC0-2644-E0E9318033D2}"/>
              </a:ext>
            </a:extLst>
          </p:cNvPr>
          <p:cNvSpPr>
            <a:spLocks noGrp="1"/>
          </p:cNvSpPr>
          <p:nvPr>
            <p:ph type="ctrTitle"/>
          </p:nvPr>
        </p:nvSpPr>
        <p:spPr/>
        <p:txBody>
          <a:bodyPr>
            <a:normAutofit/>
          </a:bodyPr>
          <a:lstStyle/>
          <a:p>
            <a:r>
              <a:rPr lang="fi-FI" sz="3200">
                <a:solidFill>
                  <a:srgbClr val="000000"/>
                </a:solidFill>
                <a:effectLst/>
                <a:latin typeface="+mj-lt"/>
                <a:ea typeface="Calibri" panose="020F0502020204030204" pitchFamily="34" charset="0"/>
              </a:rPr>
              <a:t>Plan för att fördela resurser åt studerandevårdens tjänster</a:t>
            </a:r>
            <a:br>
              <a:rPr lang="fi-FI" sz="1800">
                <a:solidFill>
                  <a:srgbClr val="000000"/>
                </a:solidFill>
                <a:effectLst/>
                <a:latin typeface="Calibri" panose="020F0502020204030204" pitchFamily="34" charset="0"/>
                <a:ea typeface="Calibri" panose="020F0502020204030204" pitchFamily="34" charset="0"/>
              </a:rPr>
            </a:br>
            <a:endParaRPr lang="fi-FI" sz="2800"/>
          </a:p>
        </p:txBody>
      </p:sp>
    </p:spTree>
    <p:extLst>
      <p:ext uri="{BB962C8B-B14F-4D97-AF65-F5344CB8AC3E}">
        <p14:creationId xmlns:p14="http://schemas.microsoft.com/office/powerpoint/2010/main" val="1099410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uva 23">
            <a:extLst>
              <a:ext uri="{FF2B5EF4-FFF2-40B4-BE49-F238E27FC236}">
                <a16:creationId xmlns:a16="http://schemas.microsoft.com/office/drawing/2014/main" id="{41169278-CEEA-7275-AE6F-80B87BA581E1}"/>
              </a:ext>
            </a:extLst>
          </p:cNvPr>
          <p:cNvPicPr>
            <a:picLocks noChangeAspect="1"/>
          </p:cNvPicPr>
          <p:nvPr/>
        </p:nvPicPr>
        <p:blipFill>
          <a:blip r:embed="rId2"/>
          <a:stretch>
            <a:fillRect/>
          </a:stretch>
        </p:blipFill>
        <p:spPr>
          <a:xfrm>
            <a:off x="251381" y="160256"/>
            <a:ext cx="3583939" cy="2887269"/>
          </a:xfrm>
          <a:prstGeom prst="rect">
            <a:avLst/>
          </a:prstGeom>
        </p:spPr>
      </p:pic>
      <p:sp>
        <p:nvSpPr>
          <p:cNvPr id="7" name="Tekstiruutu 6">
            <a:extLst>
              <a:ext uri="{FF2B5EF4-FFF2-40B4-BE49-F238E27FC236}">
                <a16:creationId xmlns:a16="http://schemas.microsoft.com/office/drawing/2014/main" id="{8AFFC9B7-305F-2393-54F3-019958E5E9C5}"/>
              </a:ext>
            </a:extLst>
          </p:cNvPr>
          <p:cNvSpPr txBox="1"/>
          <p:nvPr/>
        </p:nvSpPr>
        <p:spPr>
          <a:xfrm>
            <a:off x="628880" y="2894888"/>
            <a:ext cx="2727972" cy="659155"/>
          </a:xfrm>
          <a:prstGeom prst="rect">
            <a:avLst/>
          </a:prstGeom>
          <a:noFill/>
        </p:spPr>
        <p:txBody>
          <a:bodyPr wrap="square">
            <a:spAutoFit/>
          </a:bodyPr>
          <a:lstStyle/>
          <a:p>
            <a:r>
              <a:rPr lang="fi-FI"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Psykologisk bedömning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9302A">
                  <a:alpha val="80000"/>
                </a:srgbClr>
              </a:solidFill>
              <a:effectLst/>
              <a:uLnTx/>
              <a:uFillTx/>
              <a:latin typeface="Calibri Light" panose="020F0302020204030204" pitchFamily="34" charset="0"/>
              <a:ea typeface="+mn-ea"/>
              <a:cs typeface="Calibri Light" panose="020F0302020204030204" pitchFamily="34" charset="0"/>
            </a:endParaRPr>
          </a:p>
        </p:txBody>
      </p:sp>
      <p:sp>
        <p:nvSpPr>
          <p:cNvPr id="9" name="Tekstiruutu 8">
            <a:extLst>
              <a:ext uri="{FF2B5EF4-FFF2-40B4-BE49-F238E27FC236}">
                <a16:creationId xmlns:a16="http://schemas.microsoft.com/office/drawing/2014/main" id="{2E3C8BE1-F3B0-031C-269C-F3334EDC98F2}"/>
              </a:ext>
            </a:extLst>
          </p:cNvPr>
          <p:cNvSpPr txBox="1"/>
          <p:nvPr/>
        </p:nvSpPr>
        <p:spPr>
          <a:xfrm>
            <a:off x="3595829" y="2902426"/>
            <a:ext cx="272797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chemeClr val="tx1">
                    <a:alpha val="80000"/>
                  </a:schemeClr>
                </a:solidFill>
                <a:effectLst/>
                <a:uLnTx/>
                <a:uFillTx/>
                <a:latin typeface="Calibri Light" panose="020F0302020204030204" pitchFamily="34" charset="0"/>
                <a:ea typeface="+mn-ea"/>
                <a:cs typeface="Calibri Light" panose="020F0302020204030204" pitchFamily="34" charset="0"/>
              </a:rPr>
              <a:t>Kurator bedömning</a:t>
            </a:r>
          </a:p>
        </p:txBody>
      </p:sp>
      <p:sp>
        <p:nvSpPr>
          <p:cNvPr id="11" name="Tekstiruutu 10">
            <a:extLst>
              <a:ext uri="{FF2B5EF4-FFF2-40B4-BE49-F238E27FC236}">
                <a16:creationId xmlns:a16="http://schemas.microsoft.com/office/drawing/2014/main" id="{BB4726BC-0E50-D21D-818C-33482F773D61}"/>
              </a:ext>
            </a:extLst>
          </p:cNvPr>
          <p:cNvSpPr txBox="1"/>
          <p:nvPr/>
        </p:nvSpPr>
        <p:spPr>
          <a:xfrm>
            <a:off x="7110337" y="2906581"/>
            <a:ext cx="45752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39302A">
                    <a:alpha val="80000"/>
                  </a:srgbClr>
                </a:solidFill>
                <a:effectLst/>
                <a:uLnTx/>
                <a:uFillTx/>
                <a:latin typeface="Calibri Light" panose="020F0302020204030204" pitchFamily="34" charset="0"/>
                <a:ea typeface="+mn-ea"/>
                <a:cs typeface="Calibri Light" panose="020F0302020204030204" pitchFamily="34" charset="0"/>
              </a:rPr>
              <a:t> Skol- och elevhälsovården bedömning</a:t>
            </a:r>
          </a:p>
        </p:txBody>
      </p:sp>
      <p:sp>
        <p:nvSpPr>
          <p:cNvPr id="13" name="Tekstiruutu 12">
            <a:extLst>
              <a:ext uri="{FF2B5EF4-FFF2-40B4-BE49-F238E27FC236}">
                <a16:creationId xmlns:a16="http://schemas.microsoft.com/office/drawing/2014/main" id="{576238F5-084D-3260-6425-B8FAEB6917CF}"/>
              </a:ext>
            </a:extLst>
          </p:cNvPr>
          <p:cNvSpPr txBox="1"/>
          <p:nvPr/>
        </p:nvSpPr>
        <p:spPr>
          <a:xfrm>
            <a:off x="709479" y="3429000"/>
            <a:ext cx="2376149" cy="2157001"/>
          </a:xfrm>
          <a:prstGeom prst="rect">
            <a:avLst/>
          </a:prstGeom>
          <a:noFill/>
          <a:ln w="28575">
            <a:solidFill>
              <a:schemeClr val="accent3"/>
            </a:solidFill>
          </a:ln>
        </p:spPr>
        <p:txBody>
          <a:bodyPr wrap="square" rtlCol="0">
            <a:spAutoFit/>
          </a:bodyPr>
          <a:lstStyle/>
          <a:p>
            <a:pPr>
              <a:spcAft>
                <a:spcPts val="125"/>
              </a:spcAft>
            </a:pPr>
            <a:r>
              <a:rPr lang="fi-FI" sz="180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Inlärning och skolgång</a:t>
            </a:r>
          </a:p>
          <a:p>
            <a:pPr>
              <a:spcAft>
                <a:spcPts val="125"/>
              </a:spcAft>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Koncentration</a:t>
            </a:r>
          </a:p>
          <a:p>
            <a:pPr>
              <a:spcAft>
                <a:spcPts val="125"/>
              </a:spcAft>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Beteende</a:t>
            </a:r>
          </a:p>
          <a:p>
            <a:pPr>
              <a:spcAft>
                <a:spcPts val="125"/>
              </a:spcAft>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Känsloliv och psykiskt välbefinnande</a:t>
            </a:r>
          </a:p>
          <a:p>
            <a:pPr>
              <a:spcAft>
                <a:spcPts val="125"/>
              </a:spcAft>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Humörsymtom</a:t>
            </a:r>
          </a:p>
          <a:p>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Människorelationer och föräldraskap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5" name="Tekstiruutu 14">
            <a:extLst>
              <a:ext uri="{FF2B5EF4-FFF2-40B4-BE49-F238E27FC236}">
                <a16:creationId xmlns:a16="http://schemas.microsoft.com/office/drawing/2014/main" id="{48D4DE97-E2E3-8803-1699-32A90168ABD5}"/>
              </a:ext>
            </a:extLst>
          </p:cNvPr>
          <p:cNvSpPr txBox="1"/>
          <p:nvPr/>
        </p:nvSpPr>
        <p:spPr>
          <a:xfrm>
            <a:off x="3545147" y="3396783"/>
            <a:ext cx="2618374" cy="2349361"/>
          </a:xfrm>
          <a:prstGeom prst="rect">
            <a:avLst/>
          </a:prstGeom>
          <a:noFill/>
          <a:ln w="28575">
            <a:solidFill>
              <a:schemeClr val="accent3"/>
            </a:solidFill>
          </a:ln>
        </p:spPr>
        <p:txBody>
          <a:bodyPr wrap="square" rtlCol="0">
            <a:spAutoFit/>
          </a:bodyPr>
          <a:lstStyle/>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Ändringar i livssituation</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Inlärning och skolgång</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Beteende</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Känsloliv och psykiskt välbefinnande</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Motivation, resurser</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Familjesituation</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Utmaningar med interaktion</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Människorelationer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6" name="Tekstiruutu 15">
            <a:extLst>
              <a:ext uri="{FF2B5EF4-FFF2-40B4-BE49-F238E27FC236}">
                <a16:creationId xmlns:a16="http://schemas.microsoft.com/office/drawing/2014/main" id="{37B315D6-8826-16E4-C76B-1FB2C20D27B2}"/>
              </a:ext>
            </a:extLst>
          </p:cNvPr>
          <p:cNvSpPr txBox="1"/>
          <p:nvPr/>
        </p:nvSpPr>
        <p:spPr>
          <a:xfrm>
            <a:off x="6646455" y="3418133"/>
            <a:ext cx="2836910" cy="2767424"/>
          </a:xfrm>
          <a:prstGeom prst="rect">
            <a:avLst/>
          </a:prstGeom>
          <a:noFill/>
          <a:ln w="28575">
            <a:solidFill>
              <a:schemeClr val="accent3"/>
            </a:solidFill>
          </a:ln>
        </p:spPr>
        <p:txBody>
          <a:bodyPr wrap="square" rtlCol="0">
            <a:spAutoFit/>
          </a:bodyPr>
          <a:lstStyle/>
          <a:p>
            <a:r>
              <a:rPr lang="fi-FI" sz="1400" u="sng">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Hälsovårdare</a:t>
            </a:r>
          </a:p>
          <a:p>
            <a:pPr marL="285750" lvl="0" indent="-285750">
              <a:spcAft>
                <a:spcPts val="120"/>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Regelbundna hälsokontroller enligt förordningen</a:t>
            </a:r>
          </a:p>
          <a:p>
            <a:pPr marL="285750" lvl="0" indent="-285750">
              <a:spcAft>
                <a:spcPts val="120"/>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Växt och utveckling</a:t>
            </a:r>
          </a:p>
          <a:p>
            <a:pPr marL="285750" lvl="0" indent="-285750">
              <a:spcAft>
                <a:spcPts val="120"/>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Välbefinnande och levnadssätt som stöder hälsa</a:t>
            </a:r>
          </a:p>
          <a:p>
            <a:pPr marL="285750" lvl="0" indent="-285750">
              <a:spcAft>
                <a:spcPts val="120"/>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Människorelationer</a:t>
            </a:r>
          </a:p>
          <a:p>
            <a:pPr marL="285750" lvl="0" indent="-285750">
              <a:spcAft>
                <a:spcPts val="120"/>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Stöd av föräldraskap</a:t>
            </a:r>
          </a:p>
          <a:p>
            <a:pPr marL="285750" lvl="0" indent="-285750">
              <a:spcAft>
                <a:spcPts val="120"/>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Sexualhälsa</a:t>
            </a:r>
          </a:p>
          <a:p>
            <a:pPr marL="285750" lvl="0" indent="-285750">
              <a:spcAft>
                <a:spcPts val="120"/>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Psykiskt välbefinnande</a:t>
            </a:r>
          </a:p>
          <a:p>
            <a:pPr marL="285750" lvl="0" indent="-285750">
              <a:spcAft>
                <a:spcPts val="120"/>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Stöd av välbefinnandet och inlärningsförmåga</a:t>
            </a:r>
          </a:p>
        </p:txBody>
      </p:sp>
      <p:sp>
        <p:nvSpPr>
          <p:cNvPr id="17" name="Tekstiruutu 16">
            <a:extLst>
              <a:ext uri="{FF2B5EF4-FFF2-40B4-BE49-F238E27FC236}">
                <a16:creationId xmlns:a16="http://schemas.microsoft.com/office/drawing/2014/main" id="{827CA912-F5D4-C479-3857-81381EE1ACF6}"/>
              </a:ext>
            </a:extLst>
          </p:cNvPr>
          <p:cNvSpPr txBox="1"/>
          <p:nvPr/>
        </p:nvSpPr>
        <p:spPr>
          <a:xfrm>
            <a:off x="9554739" y="3418133"/>
            <a:ext cx="2385879" cy="2741776"/>
          </a:xfrm>
          <a:prstGeom prst="rect">
            <a:avLst/>
          </a:prstGeom>
          <a:noFill/>
          <a:ln w="28575">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sng"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Läkare</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Regelbundna hälsokontroller enligt förordningen</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Screening för avvikelser i hälsotillståndet</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Växt och utveckling</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Bedömning av skolgången och inlärningsfaktorer</a:t>
            </a:r>
          </a:p>
          <a:p>
            <a:pPr marL="285750" lvl="0" indent="-285750">
              <a:spcAft>
                <a:spcPts val="125"/>
              </a:spcAft>
              <a:buFont typeface="Arial" panose="020B0604020202020204" pitchFamily="34" charset="0"/>
              <a:buChar char="•"/>
            </a:pP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Medicinsk bedömning och vårdplan</a:t>
            </a:r>
            <a:endParaRPr lang="fi-FI">
              <a:solidFill>
                <a:prstClr val="black"/>
              </a:solidFill>
              <a:latin typeface="The Hand Bold"/>
            </a:endParaRPr>
          </a:p>
          <a:p>
            <a:pPr marL="285750" lvl="0" indent="-285750">
              <a:spcAft>
                <a:spcPts val="125"/>
              </a:spcAft>
              <a:buFont typeface="Arial" panose="020B0604020202020204" pitchFamily="34" charset="0"/>
              <a:buChar char="•"/>
            </a:pPr>
            <a:endPar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8" name="Nuoli: Oikea 17">
            <a:extLst>
              <a:ext uri="{FF2B5EF4-FFF2-40B4-BE49-F238E27FC236}">
                <a16:creationId xmlns:a16="http://schemas.microsoft.com/office/drawing/2014/main" id="{3C98F80E-43B4-B1E3-32AA-A0261A802DD9}"/>
              </a:ext>
            </a:extLst>
          </p:cNvPr>
          <p:cNvSpPr/>
          <p:nvPr/>
        </p:nvSpPr>
        <p:spPr>
          <a:xfrm>
            <a:off x="251381" y="6224966"/>
            <a:ext cx="11689237" cy="52543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i-FI"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r>
              <a:rPr lang="fi-FI"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Mångprofessionellt nätverksarbete, rådgivning, planering, stöd och screening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Ellipsi 4">
            <a:extLst>
              <a:ext uri="{FF2B5EF4-FFF2-40B4-BE49-F238E27FC236}">
                <a16:creationId xmlns:a16="http://schemas.microsoft.com/office/drawing/2014/main" id="{6286D8C5-1050-E4B2-6B18-EAD86B3554FE}"/>
              </a:ext>
            </a:extLst>
          </p:cNvPr>
          <p:cNvSpPr/>
          <p:nvPr/>
        </p:nvSpPr>
        <p:spPr>
          <a:xfrm>
            <a:off x="7598005" y="-7648"/>
            <a:ext cx="2997723" cy="2765730"/>
          </a:xfrm>
          <a:prstGeom prst="ellipse">
            <a:avLst/>
          </a:prstGeom>
          <a:blipFill>
            <a:blip r:embed="rId3"/>
            <a:srcRect/>
            <a:stretch>
              <a:fillRect l="-3000" r="-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hueOff val="0"/>
                  <a:satOff val="0"/>
                  <a:lumOff val="0"/>
                  <a:alphaOff val="0"/>
                </a:prstClr>
              </a:solidFill>
              <a:effectLst/>
              <a:uLnTx/>
              <a:uFillTx/>
              <a:latin typeface="The Hand Bold"/>
              <a:ea typeface="+mn-ea"/>
              <a:cs typeface="+mn-cs"/>
            </a:endParaRPr>
          </a:p>
        </p:txBody>
      </p:sp>
      <p:pic>
        <p:nvPicPr>
          <p:cNvPr id="23" name="Kuva 22">
            <a:extLst>
              <a:ext uri="{FF2B5EF4-FFF2-40B4-BE49-F238E27FC236}">
                <a16:creationId xmlns:a16="http://schemas.microsoft.com/office/drawing/2014/main" id="{84A77B6B-1B42-BF93-ED5B-D7BB92A5A08F}"/>
              </a:ext>
            </a:extLst>
          </p:cNvPr>
          <p:cNvPicPr>
            <a:picLocks noChangeAspect="1"/>
          </p:cNvPicPr>
          <p:nvPr/>
        </p:nvPicPr>
        <p:blipFill>
          <a:blip r:embed="rId4"/>
          <a:stretch>
            <a:fillRect/>
          </a:stretch>
        </p:blipFill>
        <p:spPr>
          <a:xfrm>
            <a:off x="3568559" y="218858"/>
            <a:ext cx="2755242" cy="2563811"/>
          </a:xfrm>
          <a:prstGeom prst="rect">
            <a:avLst/>
          </a:prstGeom>
        </p:spPr>
      </p:pic>
      <p:sp>
        <p:nvSpPr>
          <p:cNvPr id="2" name="Suorakulmio 1">
            <a:extLst>
              <a:ext uri="{FF2B5EF4-FFF2-40B4-BE49-F238E27FC236}">
                <a16:creationId xmlns:a16="http://schemas.microsoft.com/office/drawing/2014/main" id="{8419028A-6222-E503-5B46-04C07B34010F}"/>
              </a:ext>
            </a:extLst>
          </p:cNvPr>
          <p:cNvSpPr/>
          <p:nvPr/>
        </p:nvSpPr>
        <p:spPr>
          <a:xfrm>
            <a:off x="84841" y="94268"/>
            <a:ext cx="12009749" cy="6674177"/>
          </a:xfrm>
          <a:prstGeom prst="rect">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he Hand Bold"/>
              <a:ea typeface="+mn-ea"/>
              <a:cs typeface="+mn-cs"/>
            </a:endParaRPr>
          </a:p>
        </p:txBody>
      </p:sp>
      <p:cxnSp>
        <p:nvCxnSpPr>
          <p:cNvPr id="3" name="Yhdistin: Kaareva 2">
            <a:extLst>
              <a:ext uri="{FF2B5EF4-FFF2-40B4-BE49-F238E27FC236}">
                <a16:creationId xmlns:a16="http://schemas.microsoft.com/office/drawing/2014/main" id="{55EE5290-B44A-995D-B9DD-8180F2FE9DBC}"/>
              </a:ext>
            </a:extLst>
          </p:cNvPr>
          <p:cNvCxnSpPr>
            <a:cxnSpLocks/>
          </p:cNvCxnSpPr>
          <p:nvPr/>
        </p:nvCxnSpPr>
        <p:spPr>
          <a:xfrm rot="5400000" flipH="1" flipV="1">
            <a:off x="9316" y="5435456"/>
            <a:ext cx="763119" cy="612069"/>
          </a:xfrm>
          <a:prstGeom prst="curvedConnector3">
            <a:avLst>
              <a:gd name="adj1" fmla="val 50000"/>
            </a:avLst>
          </a:prstGeom>
          <a:noFill/>
          <a:ln w="28575" cap="flat" cmpd="sng" algn="ctr">
            <a:solidFill>
              <a:srgbClr val="00983A"/>
            </a:solidFill>
            <a:prstDash val="dash"/>
            <a:miter lim="800000"/>
          </a:ln>
          <a:effectLst/>
        </p:spPr>
      </p:cxnSp>
      <p:cxnSp>
        <p:nvCxnSpPr>
          <p:cNvPr id="4" name="Yhdistin: Kaareva 3">
            <a:extLst>
              <a:ext uri="{FF2B5EF4-FFF2-40B4-BE49-F238E27FC236}">
                <a16:creationId xmlns:a16="http://schemas.microsoft.com/office/drawing/2014/main" id="{4D7FA6DC-FA34-A688-8630-100A6628D1A4}"/>
              </a:ext>
            </a:extLst>
          </p:cNvPr>
          <p:cNvCxnSpPr>
            <a:cxnSpLocks/>
          </p:cNvCxnSpPr>
          <p:nvPr/>
        </p:nvCxnSpPr>
        <p:spPr>
          <a:xfrm rot="10800000">
            <a:off x="3000473" y="5687918"/>
            <a:ext cx="568088" cy="560751"/>
          </a:xfrm>
          <a:prstGeom prst="curvedConnector3">
            <a:avLst>
              <a:gd name="adj1" fmla="val 50000"/>
            </a:avLst>
          </a:prstGeom>
          <a:noFill/>
          <a:ln w="28575" cap="flat" cmpd="sng" algn="ctr">
            <a:solidFill>
              <a:srgbClr val="00983A"/>
            </a:solidFill>
            <a:prstDash val="dash"/>
            <a:miter lim="800000"/>
          </a:ln>
          <a:effectLst/>
        </p:spPr>
      </p:cxnSp>
      <p:cxnSp>
        <p:nvCxnSpPr>
          <p:cNvPr id="10" name="Yhdistin: Kaareva 9">
            <a:extLst>
              <a:ext uri="{FF2B5EF4-FFF2-40B4-BE49-F238E27FC236}">
                <a16:creationId xmlns:a16="http://schemas.microsoft.com/office/drawing/2014/main" id="{20032BC3-454B-89AA-F191-CB738F0514DE}"/>
              </a:ext>
            </a:extLst>
          </p:cNvPr>
          <p:cNvCxnSpPr>
            <a:cxnSpLocks/>
          </p:cNvCxnSpPr>
          <p:nvPr/>
        </p:nvCxnSpPr>
        <p:spPr>
          <a:xfrm flipV="1">
            <a:off x="3790180" y="5825277"/>
            <a:ext cx="744993" cy="482396"/>
          </a:xfrm>
          <a:prstGeom prst="curvedConnector3">
            <a:avLst>
              <a:gd name="adj1" fmla="val 50000"/>
            </a:avLst>
          </a:prstGeom>
          <a:noFill/>
          <a:ln w="28575" cap="flat" cmpd="sng" algn="ctr">
            <a:solidFill>
              <a:srgbClr val="00983A"/>
            </a:solidFill>
            <a:prstDash val="dash"/>
            <a:miter lim="800000"/>
          </a:ln>
          <a:effectLst/>
        </p:spPr>
      </p:cxnSp>
      <p:cxnSp>
        <p:nvCxnSpPr>
          <p:cNvPr id="36" name="Yhdistin: Kaareva 35">
            <a:extLst>
              <a:ext uri="{FF2B5EF4-FFF2-40B4-BE49-F238E27FC236}">
                <a16:creationId xmlns:a16="http://schemas.microsoft.com/office/drawing/2014/main" id="{09E728D0-4AAD-8DDB-7BC9-9E51CEA17030}"/>
              </a:ext>
            </a:extLst>
          </p:cNvPr>
          <p:cNvCxnSpPr>
            <a:cxnSpLocks/>
          </p:cNvCxnSpPr>
          <p:nvPr/>
        </p:nvCxnSpPr>
        <p:spPr>
          <a:xfrm flipV="1">
            <a:off x="11207123" y="2782669"/>
            <a:ext cx="900036" cy="614114"/>
          </a:xfrm>
          <a:prstGeom prst="curvedConnector3">
            <a:avLst>
              <a:gd name="adj1" fmla="val 50000"/>
            </a:avLst>
          </a:prstGeom>
          <a:noFill/>
          <a:ln w="28575" cap="flat" cmpd="sng" algn="ctr">
            <a:solidFill>
              <a:srgbClr val="00983A"/>
            </a:solidFill>
            <a:prstDash val="dash"/>
            <a:miter lim="800000"/>
          </a:ln>
          <a:effectLst/>
        </p:spPr>
      </p:cxnSp>
      <p:sp>
        <p:nvSpPr>
          <p:cNvPr id="25" name="Rectangle 5">
            <a:extLst>
              <a:ext uri="{FF2B5EF4-FFF2-40B4-BE49-F238E27FC236}">
                <a16:creationId xmlns:a16="http://schemas.microsoft.com/office/drawing/2014/main" id="{A3DC41BC-79F5-BB13-5BDF-8410002C695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800" b="0" i="0" u="none" strike="noStrike" cap="none" normalizeH="0" baseline="0">
                <a:ln>
                  <a:noFill/>
                </a:ln>
                <a:solidFill>
                  <a:schemeClr val="tx1"/>
                </a:solidFill>
                <a:effectLst/>
                <a:latin typeface="Arial" panose="020B0604020202020204" pitchFamily="34" charset="0"/>
              </a:rPr>
            </a:br>
            <a:endParaRPr kumimoji="0" lang="fi-FI" altLang="fi-FI"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p:txBody>
      </p:sp>
      <p:sp>
        <p:nvSpPr>
          <p:cNvPr id="26" name="Rectangle 6">
            <a:extLst>
              <a:ext uri="{FF2B5EF4-FFF2-40B4-BE49-F238E27FC236}">
                <a16:creationId xmlns:a16="http://schemas.microsoft.com/office/drawing/2014/main" id="{22E8705D-F1E1-AF33-0608-267280425E68}"/>
              </a:ext>
            </a:extLst>
          </p:cNvPr>
          <p:cNvSpPr>
            <a:spLocks noChangeArrowheads="1"/>
          </p:cNvSpPr>
          <p:nvPr/>
        </p:nvSpPr>
        <p:spPr bwMode="auto">
          <a:xfrm>
            <a:off x="177800" y="177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a:ln>
                  <a:noFill/>
                </a:ln>
                <a:solidFill>
                  <a:schemeClr val="tx1"/>
                </a:solidFill>
                <a:effectLst/>
                <a:latin typeface="Google Sans"/>
              </a:rPr>
              <a:t>​</a:t>
            </a:r>
            <a:endParaRPr kumimoji="0" lang="fi-FI" altLang="fi-FI"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p:txBody>
      </p:sp>
      <p:sp>
        <p:nvSpPr>
          <p:cNvPr id="27" name="Rectangle 7">
            <a:extLst>
              <a:ext uri="{FF2B5EF4-FFF2-40B4-BE49-F238E27FC236}">
                <a16:creationId xmlns:a16="http://schemas.microsoft.com/office/drawing/2014/main" id="{7AE0194C-339C-9197-AC0E-2A44E43A3B0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28" name="Rectangle 8">
            <a:extLst>
              <a:ext uri="{FF2B5EF4-FFF2-40B4-BE49-F238E27FC236}">
                <a16:creationId xmlns:a16="http://schemas.microsoft.com/office/drawing/2014/main" id="{CBC8128B-A0AA-326B-89BD-8655898F2B72}"/>
              </a:ext>
            </a:extLst>
          </p:cNvPr>
          <p:cNvSpPr>
            <a:spLocks noChangeArrowheads="1"/>
          </p:cNvSpPr>
          <p:nvPr/>
        </p:nvSpPr>
        <p:spPr bwMode="auto">
          <a:xfrm>
            <a:off x="152400" y="13901"/>
            <a:ext cx="65" cy="27699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fi-FI"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5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2864E453-7C19-0291-3ABA-524CC4F7D07C}"/>
              </a:ext>
            </a:extLst>
          </p:cNvPr>
          <p:cNvSpPr txBox="1"/>
          <p:nvPr/>
        </p:nvSpPr>
        <p:spPr>
          <a:xfrm>
            <a:off x="675941" y="220221"/>
            <a:ext cx="3647386" cy="369332"/>
          </a:xfrm>
          <a:prstGeom prst="rect">
            <a:avLst/>
          </a:prstGeom>
          <a:solidFill>
            <a:schemeClr val="bg1"/>
          </a:solidFill>
          <a:ln>
            <a:solidFill>
              <a:schemeClr val="accent6"/>
            </a:solidFill>
          </a:ln>
        </p:spPr>
        <p:txBody>
          <a:bodyPr wrap="square" rtlCol="0">
            <a:spAutoFit/>
          </a:bodyPr>
          <a:lstStyle/>
          <a:p>
            <a:r>
              <a:rPr lang="fi-FI"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Hur studerandevården fördelas</a:t>
            </a:r>
          </a:p>
        </p:txBody>
      </p:sp>
      <p:sp>
        <p:nvSpPr>
          <p:cNvPr id="9" name="Tekstiruutu 8">
            <a:extLst>
              <a:ext uri="{FF2B5EF4-FFF2-40B4-BE49-F238E27FC236}">
                <a16:creationId xmlns:a16="http://schemas.microsoft.com/office/drawing/2014/main" id="{CF2AB5AF-E5CB-4852-0E53-BB980B1BD2B6}"/>
              </a:ext>
            </a:extLst>
          </p:cNvPr>
          <p:cNvSpPr txBox="1"/>
          <p:nvPr/>
        </p:nvSpPr>
        <p:spPr>
          <a:xfrm>
            <a:off x="349184" y="860087"/>
            <a:ext cx="4300901" cy="4703852"/>
          </a:xfrm>
          <a:prstGeom prst="rect">
            <a:avLst/>
          </a:prstGeom>
          <a:noFill/>
          <a:ln w="28575">
            <a:solidFill>
              <a:schemeClr val="accent3"/>
            </a:solidFill>
            <a:prstDash val="solid"/>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a:ln>
                <a:noFill/>
              </a:ln>
              <a:solidFill>
                <a:prstClr val="black"/>
              </a:solidFill>
              <a:effectLst/>
              <a:uLnTx/>
              <a:uFillTx/>
              <a:latin typeface="Calibri Light" panose="020F0302020204030204" pitchFamily="34" charset="0"/>
              <a:cs typeface="Calibri Light" panose="020F0302020204030204" pitchFamily="34" charset="0"/>
            </a:endParaRPr>
          </a:p>
          <a:p>
            <a:pPr marL="285750" lvl="0"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Enligt elevantal</a:t>
            </a:r>
            <a:endParaRPr lang="fi-FI" sz="120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285750" lvl="0"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Arrangörer av undervisning och utbildning samt personalen för tjänster inom studerandevården identifierar att följande faktorer påverkar behovet av studerandevårdens tjänster i Vanda och Kervo välfärdsområde: </a:t>
            </a:r>
          </a:p>
          <a:p>
            <a:pPr marL="742950" lvl="1"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intensifierat stöd</a:t>
            </a:r>
            <a:endParaRPr lang="fi-FI" sz="120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742950" lvl="1"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särskilt stöd</a:t>
            </a:r>
            <a:endParaRPr lang="fi-FI" sz="120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742950" lvl="1"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andelen elever med finska som andra språk</a:t>
            </a:r>
            <a:endParaRPr lang="fi-FI" sz="120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742950" lvl="1"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områdets särdrag bla. familjers ekonomiska situation, andelen personer med invandrarbakgrund och andelen ensamstående</a:t>
            </a:r>
            <a:endParaRPr lang="fi-FI" sz="120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742950" lvl="1"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läroanstalternas särdrag</a:t>
            </a:r>
            <a:endParaRPr lang="fi-FI" sz="12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0" name="Tekstiruutu 9">
            <a:extLst>
              <a:ext uri="{FF2B5EF4-FFF2-40B4-BE49-F238E27FC236}">
                <a16:creationId xmlns:a16="http://schemas.microsoft.com/office/drawing/2014/main" id="{E587A70F-AEBF-78C0-A712-CB2C243BC37A}"/>
              </a:ext>
            </a:extLst>
          </p:cNvPr>
          <p:cNvSpPr txBox="1"/>
          <p:nvPr/>
        </p:nvSpPr>
        <p:spPr>
          <a:xfrm>
            <a:off x="6718686" y="220221"/>
            <a:ext cx="3861076" cy="369332"/>
          </a:xfrm>
          <a:prstGeom prst="rect">
            <a:avLst/>
          </a:prstGeom>
          <a:solidFill>
            <a:schemeClr val="bg1"/>
          </a:solidFill>
          <a:ln>
            <a:solidFill>
              <a:schemeClr val="accent6"/>
            </a:solidFill>
          </a:ln>
        </p:spPr>
        <p:txBody>
          <a:bodyPr wrap="square" rtlCol="0">
            <a:spAutoFit/>
          </a:bodyPr>
          <a:lstStyle/>
          <a:p>
            <a:r>
              <a:rPr lang="fi-FI"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Plan att komplettera tjänster</a:t>
            </a:r>
          </a:p>
        </p:txBody>
      </p:sp>
      <p:sp>
        <p:nvSpPr>
          <p:cNvPr id="11" name="Tekstiruutu 10">
            <a:extLst>
              <a:ext uri="{FF2B5EF4-FFF2-40B4-BE49-F238E27FC236}">
                <a16:creationId xmlns:a16="http://schemas.microsoft.com/office/drawing/2014/main" id="{B5EBDFB8-99DE-E343-1ECB-95817E2B2AD6}"/>
              </a:ext>
            </a:extLst>
          </p:cNvPr>
          <p:cNvSpPr txBox="1"/>
          <p:nvPr/>
        </p:nvSpPr>
        <p:spPr>
          <a:xfrm>
            <a:off x="6498774" y="860087"/>
            <a:ext cx="4300901" cy="4406334"/>
          </a:xfrm>
          <a:prstGeom prst="rect">
            <a:avLst/>
          </a:prstGeom>
          <a:noFill/>
          <a:ln w="28575">
            <a:solidFill>
              <a:schemeClr val="accent3"/>
            </a:solidFill>
            <a:prstDash val="solid"/>
          </a:ln>
        </p:spPr>
        <p:txBody>
          <a:bodyPr wrap="square" rtlCol="0">
            <a:spAutoFit/>
          </a:bodyPr>
          <a:lstStyle/>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 Vanda och Kervo välfärdsområde finns en varierande grad av resursbrist speciellt i psykolog- och läkartjänsterna. </a:t>
            </a:r>
          </a:p>
          <a:p>
            <a:endPar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För att stärka elevers och studenters stöd i välfärdsområdet har man för visstid rekryterat:</a:t>
            </a:r>
          </a:p>
          <a:p>
            <a:pPr marL="742950" lvl="1"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resursanställda: </a:t>
            </a:r>
          </a:p>
          <a:p>
            <a:pPr marL="1200150" lvl="2"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kuratorer</a:t>
            </a:r>
          </a:p>
          <a:p>
            <a:pPr marL="1200150" lvl="2"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psykiatriska sjukskötare</a:t>
            </a:r>
          </a:p>
          <a:p>
            <a:pPr marL="1200150" lvl="2"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hälsovårdare </a:t>
            </a: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p>
          <a:p>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För att trygga följande tjänster i välfärdsområdet används köpta tjänster och inhyrd personal: </a:t>
            </a:r>
          </a:p>
          <a:p>
            <a:pPr marL="1200150" lvl="2" indent="-285750">
              <a:spcAft>
                <a:spcPts val="170"/>
              </a:spcAft>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psykologer</a:t>
            </a:r>
          </a:p>
          <a:p>
            <a:pPr marL="1200150" lvl="2" indent="-285750">
              <a:buFont typeface="Arial" panose="020B0604020202020204" pitchFamily="34" charset="0"/>
              <a:buChar char="•"/>
            </a:pPr>
            <a:r>
              <a:rPr lang="fi-FI"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läkare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cxnSp>
        <p:nvCxnSpPr>
          <p:cNvPr id="5" name="Yhdistin: Kaareva 4">
            <a:extLst>
              <a:ext uri="{FF2B5EF4-FFF2-40B4-BE49-F238E27FC236}">
                <a16:creationId xmlns:a16="http://schemas.microsoft.com/office/drawing/2014/main" id="{DC0F7BCD-A5B3-F930-285A-9345569B9B4F}"/>
              </a:ext>
            </a:extLst>
          </p:cNvPr>
          <p:cNvCxnSpPr>
            <a:cxnSpLocks/>
          </p:cNvCxnSpPr>
          <p:nvPr/>
        </p:nvCxnSpPr>
        <p:spPr>
          <a:xfrm rot="10800000" flipV="1">
            <a:off x="6568205" y="5275384"/>
            <a:ext cx="616366" cy="583947"/>
          </a:xfrm>
          <a:prstGeom prst="curvedConnector3">
            <a:avLst>
              <a:gd name="adj1" fmla="val 50000"/>
            </a:avLst>
          </a:prstGeom>
          <a:noFill/>
          <a:ln w="28575" cap="flat" cmpd="sng" algn="ctr">
            <a:solidFill>
              <a:srgbClr val="00983A"/>
            </a:solidFill>
            <a:prstDash val="dash"/>
            <a:miter lim="800000"/>
          </a:ln>
          <a:effectLst/>
        </p:spPr>
      </p:cxnSp>
      <p:cxnSp>
        <p:nvCxnSpPr>
          <p:cNvPr id="7" name="Yhdistin: Kaareva 6">
            <a:extLst>
              <a:ext uri="{FF2B5EF4-FFF2-40B4-BE49-F238E27FC236}">
                <a16:creationId xmlns:a16="http://schemas.microsoft.com/office/drawing/2014/main" id="{4C31E1B2-6B43-1927-CC57-180D1A92482E}"/>
              </a:ext>
            </a:extLst>
          </p:cNvPr>
          <p:cNvCxnSpPr>
            <a:cxnSpLocks/>
          </p:cNvCxnSpPr>
          <p:nvPr/>
        </p:nvCxnSpPr>
        <p:spPr>
          <a:xfrm rot="10800000">
            <a:off x="5617938" y="5564806"/>
            <a:ext cx="880837" cy="294527"/>
          </a:xfrm>
          <a:prstGeom prst="curvedConnector3">
            <a:avLst>
              <a:gd name="adj1" fmla="val 50000"/>
            </a:avLst>
          </a:prstGeom>
          <a:noFill/>
          <a:ln w="28575" cap="flat" cmpd="sng" algn="ctr">
            <a:solidFill>
              <a:srgbClr val="00983A"/>
            </a:solidFill>
            <a:prstDash val="dash"/>
            <a:miter lim="800000"/>
          </a:ln>
          <a:effectLst/>
        </p:spPr>
      </p:cxnSp>
      <p:cxnSp>
        <p:nvCxnSpPr>
          <p:cNvPr id="8" name="Yhdistin: Kaareva 7">
            <a:extLst>
              <a:ext uri="{FF2B5EF4-FFF2-40B4-BE49-F238E27FC236}">
                <a16:creationId xmlns:a16="http://schemas.microsoft.com/office/drawing/2014/main" id="{213069EE-6128-6225-54A8-056A379F9707}"/>
              </a:ext>
            </a:extLst>
          </p:cNvPr>
          <p:cNvCxnSpPr>
            <a:cxnSpLocks/>
          </p:cNvCxnSpPr>
          <p:nvPr/>
        </p:nvCxnSpPr>
        <p:spPr>
          <a:xfrm rot="10800000">
            <a:off x="4681491" y="4742822"/>
            <a:ext cx="867016" cy="821982"/>
          </a:xfrm>
          <a:prstGeom prst="curvedConnector3">
            <a:avLst>
              <a:gd name="adj1" fmla="val 50000"/>
            </a:avLst>
          </a:prstGeom>
          <a:noFill/>
          <a:ln w="28575" cap="flat" cmpd="sng" algn="ctr">
            <a:solidFill>
              <a:srgbClr val="00983A"/>
            </a:solidFill>
            <a:prstDash val="dash"/>
            <a:miter lim="800000"/>
          </a:ln>
          <a:effectLst/>
        </p:spPr>
      </p:cxnSp>
      <p:cxnSp>
        <p:nvCxnSpPr>
          <p:cNvPr id="12" name="Yhdistin: Kaareva 11">
            <a:extLst>
              <a:ext uri="{FF2B5EF4-FFF2-40B4-BE49-F238E27FC236}">
                <a16:creationId xmlns:a16="http://schemas.microsoft.com/office/drawing/2014/main" id="{C4CFDF1A-A553-6ED9-2501-D1D48A6376A9}"/>
              </a:ext>
            </a:extLst>
          </p:cNvPr>
          <p:cNvCxnSpPr>
            <a:cxnSpLocks/>
          </p:cNvCxnSpPr>
          <p:nvPr/>
        </p:nvCxnSpPr>
        <p:spPr>
          <a:xfrm flipV="1">
            <a:off x="2903974" y="5563939"/>
            <a:ext cx="715135" cy="295393"/>
          </a:xfrm>
          <a:prstGeom prst="curvedConnector3">
            <a:avLst>
              <a:gd name="adj1" fmla="val 50000"/>
            </a:avLst>
          </a:prstGeom>
          <a:noFill/>
          <a:ln w="28575" cap="flat" cmpd="sng" algn="ctr">
            <a:solidFill>
              <a:srgbClr val="00983A"/>
            </a:solidFill>
            <a:prstDash val="dash"/>
            <a:miter lim="800000"/>
          </a:ln>
          <a:effectLst/>
        </p:spPr>
      </p:cxnSp>
      <p:cxnSp>
        <p:nvCxnSpPr>
          <p:cNvPr id="16" name="Yhdistin: Kaareva 15">
            <a:extLst>
              <a:ext uri="{FF2B5EF4-FFF2-40B4-BE49-F238E27FC236}">
                <a16:creationId xmlns:a16="http://schemas.microsoft.com/office/drawing/2014/main" id="{B01CFB3C-89BF-F16B-2155-02C7B471D29D}"/>
              </a:ext>
            </a:extLst>
          </p:cNvPr>
          <p:cNvCxnSpPr>
            <a:cxnSpLocks/>
          </p:cNvCxnSpPr>
          <p:nvPr/>
        </p:nvCxnSpPr>
        <p:spPr>
          <a:xfrm flipV="1">
            <a:off x="2051539" y="5859332"/>
            <a:ext cx="735774" cy="662724"/>
          </a:xfrm>
          <a:prstGeom prst="curvedConnector3">
            <a:avLst>
              <a:gd name="adj1" fmla="val 50000"/>
            </a:avLst>
          </a:prstGeom>
          <a:noFill/>
          <a:ln w="28575" cap="flat" cmpd="sng" algn="ctr">
            <a:solidFill>
              <a:srgbClr val="00983A"/>
            </a:solidFill>
            <a:prstDash val="dash"/>
            <a:miter lim="800000"/>
          </a:ln>
          <a:effectLst/>
        </p:spPr>
      </p:cxnSp>
      <p:cxnSp>
        <p:nvCxnSpPr>
          <p:cNvPr id="17" name="Yhdistin: Kaareva 16">
            <a:extLst>
              <a:ext uri="{FF2B5EF4-FFF2-40B4-BE49-F238E27FC236}">
                <a16:creationId xmlns:a16="http://schemas.microsoft.com/office/drawing/2014/main" id="{DDC4F4E4-B088-8AB5-71B1-F00A2D3ED8EF}"/>
              </a:ext>
            </a:extLst>
          </p:cNvPr>
          <p:cNvCxnSpPr>
            <a:cxnSpLocks/>
          </p:cNvCxnSpPr>
          <p:nvPr/>
        </p:nvCxnSpPr>
        <p:spPr>
          <a:xfrm flipV="1">
            <a:off x="1202935" y="6526638"/>
            <a:ext cx="735774" cy="237094"/>
          </a:xfrm>
          <a:prstGeom prst="curvedConnector3">
            <a:avLst>
              <a:gd name="adj1" fmla="val 50000"/>
            </a:avLst>
          </a:prstGeom>
          <a:noFill/>
          <a:ln w="28575" cap="flat" cmpd="sng" algn="ctr">
            <a:solidFill>
              <a:srgbClr val="00983A"/>
            </a:solidFill>
            <a:prstDash val="dash"/>
            <a:miter lim="800000"/>
          </a:ln>
          <a:effectLst/>
        </p:spPr>
      </p:cxnSp>
      <p:cxnSp>
        <p:nvCxnSpPr>
          <p:cNvPr id="25" name="Yhdistin: Kaareva 24">
            <a:extLst>
              <a:ext uri="{FF2B5EF4-FFF2-40B4-BE49-F238E27FC236}">
                <a16:creationId xmlns:a16="http://schemas.microsoft.com/office/drawing/2014/main" id="{52664BED-46C4-1ED2-3EE0-9AEE1081EFC8}"/>
              </a:ext>
            </a:extLst>
          </p:cNvPr>
          <p:cNvCxnSpPr>
            <a:cxnSpLocks/>
          </p:cNvCxnSpPr>
          <p:nvPr/>
        </p:nvCxnSpPr>
        <p:spPr>
          <a:xfrm rot="10800000">
            <a:off x="10799678" y="4963887"/>
            <a:ext cx="1294913" cy="747749"/>
          </a:xfrm>
          <a:prstGeom prst="curvedConnector3">
            <a:avLst>
              <a:gd name="adj1" fmla="val 50000"/>
            </a:avLst>
          </a:prstGeom>
          <a:noFill/>
          <a:ln w="28575" cap="flat" cmpd="sng" algn="ctr">
            <a:solidFill>
              <a:srgbClr val="00983A"/>
            </a:solidFill>
            <a:prstDash val="dash"/>
            <a:miter lim="800000"/>
          </a:ln>
          <a:effectLst/>
        </p:spPr>
      </p:cxnSp>
      <p:pic>
        <p:nvPicPr>
          <p:cNvPr id="28" name="Kuva 27" descr="Kuva, joka sisältää kohteen Polkupyörän kiekko, Polkupyörän runko, pyörä, Polkupyörät – Varusteet ja tarvikkeet&#10;&#10;Kuvaus luotu automaattisesti">
            <a:extLst>
              <a:ext uri="{FF2B5EF4-FFF2-40B4-BE49-F238E27FC236}">
                <a16:creationId xmlns:a16="http://schemas.microsoft.com/office/drawing/2014/main" id="{9ED53E63-74F0-9AB8-AEF6-17B64BE66EC1}"/>
              </a:ext>
            </a:extLst>
          </p:cNvPr>
          <p:cNvPicPr>
            <a:picLocks noChangeAspect="1"/>
          </p:cNvPicPr>
          <p:nvPr/>
        </p:nvPicPr>
        <p:blipFill>
          <a:blip r:embed="rId2"/>
          <a:stretch>
            <a:fillRect/>
          </a:stretch>
        </p:blipFill>
        <p:spPr>
          <a:xfrm rot="20303383">
            <a:off x="852170" y="5419864"/>
            <a:ext cx="1272985" cy="1272702"/>
          </a:xfrm>
          <a:prstGeom prst="rect">
            <a:avLst/>
          </a:prstGeom>
        </p:spPr>
      </p:pic>
      <p:pic>
        <p:nvPicPr>
          <p:cNvPr id="29" name="Kuva 28" descr="Kuva, joka sisältää kohteen Polkupyörän kiekko, Polkupyörän runko, pyörä, Polkupyörät – Varusteet ja tarvikkeet&#10;&#10;Kuvaus luotu automaattisesti">
            <a:extLst>
              <a:ext uri="{FF2B5EF4-FFF2-40B4-BE49-F238E27FC236}">
                <a16:creationId xmlns:a16="http://schemas.microsoft.com/office/drawing/2014/main" id="{0A840CC1-4E7C-4EF7-0058-84D347BADBA9}"/>
              </a:ext>
            </a:extLst>
          </p:cNvPr>
          <p:cNvPicPr>
            <a:picLocks noChangeAspect="1"/>
          </p:cNvPicPr>
          <p:nvPr/>
        </p:nvPicPr>
        <p:blipFill>
          <a:blip r:embed="rId2"/>
          <a:stretch>
            <a:fillRect/>
          </a:stretch>
        </p:blipFill>
        <p:spPr>
          <a:xfrm rot="20171055">
            <a:off x="5023029" y="4236540"/>
            <a:ext cx="1272985" cy="1272702"/>
          </a:xfrm>
          <a:prstGeom prst="rect">
            <a:avLst/>
          </a:prstGeom>
        </p:spPr>
      </p:pic>
      <p:pic>
        <p:nvPicPr>
          <p:cNvPr id="30" name="Kuva 29" descr="Kuva, joka sisältää kohteen Polkupyörän kiekko, Polkupyörän runko, pyörä, Polkupyörät – Varusteet ja tarvikkeet&#10;&#10;Kuvaus luotu automaattisesti">
            <a:extLst>
              <a:ext uri="{FF2B5EF4-FFF2-40B4-BE49-F238E27FC236}">
                <a16:creationId xmlns:a16="http://schemas.microsoft.com/office/drawing/2014/main" id="{0C3CC8AD-9560-3B70-D7A4-64350EEBA83B}"/>
              </a:ext>
            </a:extLst>
          </p:cNvPr>
          <p:cNvPicPr>
            <a:picLocks noChangeAspect="1"/>
          </p:cNvPicPr>
          <p:nvPr/>
        </p:nvPicPr>
        <p:blipFill rotWithShape="1">
          <a:blip r:embed="rId2"/>
          <a:srcRect l="47479" t="3844" r="2719" b="456"/>
          <a:stretch/>
        </p:blipFill>
        <p:spPr>
          <a:xfrm>
            <a:off x="10557864" y="2200589"/>
            <a:ext cx="1580808" cy="3036971"/>
          </a:xfrm>
          <a:prstGeom prst="rect">
            <a:avLst/>
          </a:prstGeom>
          <a:scene3d>
            <a:camera prst="orthographicFront">
              <a:rot lat="0" lon="9600000" rev="0"/>
            </a:camera>
            <a:lightRig rig="threePt" dir="t"/>
          </a:scene3d>
        </p:spPr>
      </p:pic>
      <p:sp>
        <p:nvSpPr>
          <p:cNvPr id="31" name="Suorakulmio 30">
            <a:extLst>
              <a:ext uri="{FF2B5EF4-FFF2-40B4-BE49-F238E27FC236}">
                <a16:creationId xmlns:a16="http://schemas.microsoft.com/office/drawing/2014/main" id="{3CED4DE2-F402-5F91-3A77-9A2A22D5271A}"/>
              </a:ext>
            </a:extLst>
          </p:cNvPr>
          <p:cNvSpPr/>
          <p:nvPr/>
        </p:nvSpPr>
        <p:spPr>
          <a:xfrm>
            <a:off x="84841" y="94268"/>
            <a:ext cx="12009749" cy="6674177"/>
          </a:xfrm>
          <a:prstGeom prst="rect">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he Hand Bold"/>
              <a:ea typeface="+mn-ea"/>
              <a:cs typeface="+mn-cs"/>
            </a:endParaRPr>
          </a:p>
        </p:txBody>
      </p:sp>
      <p:cxnSp>
        <p:nvCxnSpPr>
          <p:cNvPr id="38" name="Yhdistin: Kaareva 37">
            <a:extLst>
              <a:ext uri="{FF2B5EF4-FFF2-40B4-BE49-F238E27FC236}">
                <a16:creationId xmlns:a16="http://schemas.microsoft.com/office/drawing/2014/main" id="{74DB3E72-5E06-A465-76EB-65CB5F693DA5}"/>
              </a:ext>
            </a:extLst>
          </p:cNvPr>
          <p:cNvCxnSpPr>
            <a:cxnSpLocks/>
          </p:cNvCxnSpPr>
          <p:nvPr/>
        </p:nvCxnSpPr>
        <p:spPr>
          <a:xfrm rot="10800000">
            <a:off x="4611410" y="138936"/>
            <a:ext cx="1858738" cy="890538"/>
          </a:xfrm>
          <a:prstGeom prst="curvedConnector3">
            <a:avLst>
              <a:gd name="adj1" fmla="val 50000"/>
            </a:avLst>
          </a:prstGeom>
          <a:noFill/>
          <a:ln w="28575" cap="flat" cmpd="sng" algn="ctr">
            <a:solidFill>
              <a:srgbClr val="00983A"/>
            </a:solidFill>
            <a:prstDash val="dash"/>
            <a:miter lim="800000"/>
          </a:ln>
          <a:effectLst/>
        </p:spPr>
      </p:cxnSp>
    </p:spTree>
    <p:extLst>
      <p:ext uri="{BB962C8B-B14F-4D97-AF65-F5344CB8AC3E}">
        <p14:creationId xmlns:p14="http://schemas.microsoft.com/office/powerpoint/2010/main" val="29159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A013-A2E8-C3A6-0462-E4E60CFE3F67}"/>
            </a:ext>
          </a:extLst>
        </p:cNvPr>
        <p:cNvGrpSpPr/>
        <p:nvPr/>
      </p:nvGrpSpPr>
      <p:grpSpPr>
        <a:xfrm>
          <a:off x="0" y="0"/>
          <a:ext cx="0" cy="0"/>
          <a:chOff x="0" y="0"/>
          <a:chExt cx="0" cy="0"/>
        </a:xfrm>
      </p:grpSpPr>
      <p:pic>
        <p:nvPicPr>
          <p:cNvPr id="13" name="Kuva 12">
            <a:extLst>
              <a:ext uri="{FF2B5EF4-FFF2-40B4-BE49-F238E27FC236}">
                <a16:creationId xmlns:a16="http://schemas.microsoft.com/office/drawing/2014/main" id="{5DFB7AF2-9AFD-7BF4-E139-E3FF5F3608AD}"/>
              </a:ext>
            </a:extLst>
          </p:cNvPr>
          <p:cNvPicPr>
            <a:picLocks noChangeAspect="1"/>
          </p:cNvPicPr>
          <p:nvPr/>
        </p:nvPicPr>
        <p:blipFill>
          <a:blip r:embed="rId2"/>
          <a:stretch>
            <a:fillRect/>
          </a:stretch>
        </p:blipFill>
        <p:spPr>
          <a:xfrm>
            <a:off x="5492323" y="1225484"/>
            <a:ext cx="2421390" cy="1498093"/>
          </a:xfrm>
          <a:prstGeom prst="rect">
            <a:avLst/>
          </a:prstGeom>
        </p:spPr>
      </p:pic>
      <p:pic>
        <p:nvPicPr>
          <p:cNvPr id="5" name="Kuva 4">
            <a:extLst>
              <a:ext uri="{FF2B5EF4-FFF2-40B4-BE49-F238E27FC236}">
                <a16:creationId xmlns:a16="http://schemas.microsoft.com/office/drawing/2014/main" id="{16036947-022E-F825-9785-91BE209B7152}"/>
              </a:ext>
            </a:extLst>
          </p:cNvPr>
          <p:cNvPicPr>
            <a:picLocks noChangeAspect="1"/>
          </p:cNvPicPr>
          <p:nvPr/>
        </p:nvPicPr>
        <p:blipFill>
          <a:blip r:embed="rId3"/>
          <a:stretch>
            <a:fillRect/>
          </a:stretch>
        </p:blipFill>
        <p:spPr>
          <a:xfrm>
            <a:off x="221796" y="170544"/>
            <a:ext cx="2152659" cy="2553033"/>
          </a:xfrm>
          <a:prstGeom prst="rect">
            <a:avLst/>
          </a:prstGeom>
        </p:spPr>
      </p:pic>
      <p:sp>
        <p:nvSpPr>
          <p:cNvPr id="9" name="Tekstiruutu 8">
            <a:extLst>
              <a:ext uri="{FF2B5EF4-FFF2-40B4-BE49-F238E27FC236}">
                <a16:creationId xmlns:a16="http://schemas.microsoft.com/office/drawing/2014/main" id="{CA1CE9DE-B759-69E4-200C-B864BDBC9371}"/>
              </a:ext>
            </a:extLst>
          </p:cNvPr>
          <p:cNvSpPr txBox="1"/>
          <p:nvPr/>
        </p:nvSpPr>
        <p:spPr>
          <a:xfrm>
            <a:off x="204000" y="2880061"/>
            <a:ext cx="2553033" cy="1968616"/>
          </a:xfrm>
          <a:prstGeom prst="rect">
            <a:avLst/>
          </a:prstGeom>
          <a:noFill/>
        </p:spPr>
        <p:txBody>
          <a:bodyPr wrap="square" rtlCol="0">
            <a:spAutoFit/>
          </a:bodyPr>
          <a:lstStyle/>
          <a:p>
            <a:r>
              <a:rPr lang="fi-FI" sz="1600" u="sng">
                <a:solidFill>
                  <a:srgbClr val="000000"/>
                </a:solidFill>
                <a:effectLst/>
                <a:latin typeface="+mj-lt"/>
                <a:ea typeface="Calibri" panose="020F0502020204030204" pitchFamily="34" charset="0"/>
              </a:rPr>
              <a:t>Med läroanstalt avses</a:t>
            </a:r>
          </a:p>
          <a:p>
            <a:endParaRPr lang="fi-FI" sz="1600" u="sng">
              <a:solidFill>
                <a:srgbClr val="000000"/>
              </a:solidFill>
              <a:effectLst/>
              <a:latin typeface="+mj-lt"/>
              <a:ea typeface="Calibri" panose="020F0502020204030204" pitchFamily="34" charset="0"/>
            </a:endParaRPr>
          </a:p>
          <a:p>
            <a:r>
              <a:rPr lang="fi-FI" sz="1600">
                <a:solidFill>
                  <a:srgbClr val="000000"/>
                </a:solidFill>
                <a:effectLst/>
                <a:latin typeface="+mj-lt"/>
                <a:ea typeface="Calibri" panose="020F0502020204030204" pitchFamily="34" charset="0"/>
              </a:rPr>
              <a:t>Förskoleenheter</a:t>
            </a:r>
          </a:p>
          <a:p>
            <a:r>
              <a:rPr lang="fi-FI" sz="1600">
                <a:solidFill>
                  <a:srgbClr val="000000"/>
                </a:solidFill>
                <a:effectLst/>
                <a:latin typeface="+mj-lt"/>
                <a:ea typeface="Calibri" panose="020F0502020204030204" pitchFamily="34" charset="0"/>
              </a:rPr>
              <a:t>Skolor</a:t>
            </a:r>
          </a:p>
          <a:p>
            <a:r>
              <a:rPr lang="fi-FI" sz="1600">
                <a:solidFill>
                  <a:srgbClr val="000000"/>
                </a:solidFill>
                <a:effectLst/>
                <a:latin typeface="+mj-lt"/>
                <a:ea typeface="Calibri" panose="020F0502020204030204" pitchFamily="34" charset="0"/>
              </a:rPr>
              <a:t>Gymnasier</a:t>
            </a:r>
          </a:p>
          <a:p>
            <a:pPr>
              <a:lnSpc>
                <a:spcPct val="107000"/>
              </a:lnSpc>
              <a:spcAft>
                <a:spcPts val="800"/>
              </a:spcAft>
            </a:pPr>
            <a:r>
              <a:rPr lang="fi-FI" sz="1800" kern="100">
                <a:effectLst/>
                <a:latin typeface="Calibri" panose="020F0502020204030204" pitchFamily="34" charset="0"/>
                <a:ea typeface="Calibri" panose="020F0502020204030204" pitchFamily="34" charset="0"/>
                <a:cs typeface="Times New Roman" panose="02020603050405020304" pitchFamily="18" charset="0"/>
              </a:rPr>
              <a:t>Yrkesläroanstalter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0" name="Tekstiruutu 9">
            <a:extLst>
              <a:ext uri="{FF2B5EF4-FFF2-40B4-BE49-F238E27FC236}">
                <a16:creationId xmlns:a16="http://schemas.microsoft.com/office/drawing/2014/main" id="{62905E45-AB11-CDF7-CB4B-CD04213DC7D2}"/>
              </a:ext>
            </a:extLst>
          </p:cNvPr>
          <p:cNvSpPr txBox="1"/>
          <p:nvPr/>
        </p:nvSpPr>
        <p:spPr>
          <a:xfrm>
            <a:off x="2961118" y="2908569"/>
            <a:ext cx="2553033" cy="1723998"/>
          </a:xfrm>
          <a:prstGeom prst="rect">
            <a:avLst/>
          </a:prstGeom>
          <a:noFill/>
        </p:spPr>
        <p:txBody>
          <a:bodyPr wrap="square" rtlCol="0">
            <a:spAutoFit/>
          </a:bodyPr>
          <a:lstStyle/>
          <a:p>
            <a:r>
              <a:rPr lang="fi-FI" sz="1600" u="sng">
                <a:solidFill>
                  <a:srgbClr val="000000"/>
                </a:solidFill>
                <a:effectLst/>
                <a:latin typeface="+mj-lt"/>
                <a:ea typeface="Calibri" panose="020F0502020204030204" pitchFamily="34" charset="0"/>
              </a:rPr>
              <a:t>M</a:t>
            </a:r>
            <a:r>
              <a:rPr lang="fi-FI" sz="1600" u="sng">
                <a:solidFill>
                  <a:schemeClr val="accent4"/>
                </a:solidFill>
                <a:effectLst/>
                <a:latin typeface="+mj-lt"/>
                <a:ea typeface="Calibri" panose="020F0502020204030204" pitchFamily="34" charset="0"/>
              </a:rPr>
              <a:t>ed elev avses</a:t>
            </a:r>
          </a:p>
          <a:p>
            <a:endParaRPr lang="fi-FI" sz="1600" u="sng">
              <a:solidFill>
                <a:schemeClr val="accent4"/>
              </a:solidFill>
              <a:effectLst/>
              <a:latin typeface="+mj-lt"/>
              <a:ea typeface="Calibri" panose="020F0502020204030204" pitchFamily="34" charset="0"/>
            </a:endParaRPr>
          </a:p>
          <a:p>
            <a:pPr>
              <a:lnSpc>
                <a:spcPct val="107000"/>
              </a:lnSpc>
              <a:spcAft>
                <a:spcPts val="800"/>
              </a:spcAft>
            </a:pPr>
            <a:r>
              <a:rPr lang="fi-FI" sz="1600" kern="100">
                <a:solidFill>
                  <a:schemeClr val="accent4"/>
                </a:solidFill>
                <a:effectLst/>
                <a:latin typeface="+mj-lt"/>
                <a:ea typeface="Calibri" panose="020F0502020204030204" pitchFamily="34" charset="0"/>
                <a:cs typeface="Times New Roman" panose="02020603050405020304" pitchFamily="18" charset="0"/>
              </a:rPr>
              <a:t>Barn och unga från förskoleåldern till slutet av andra stadiets studier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1" name="Tekstiruutu 10">
            <a:extLst>
              <a:ext uri="{FF2B5EF4-FFF2-40B4-BE49-F238E27FC236}">
                <a16:creationId xmlns:a16="http://schemas.microsoft.com/office/drawing/2014/main" id="{CB9CF4E4-737A-ED4F-7FCD-C09358E65250}"/>
              </a:ext>
            </a:extLst>
          </p:cNvPr>
          <p:cNvSpPr txBox="1"/>
          <p:nvPr/>
        </p:nvSpPr>
        <p:spPr>
          <a:xfrm>
            <a:off x="5587082" y="2908569"/>
            <a:ext cx="2553033" cy="2953501"/>
          </a:xfrm>
          <a:prstGeom prst="rect">
            <a:avLst/>
          </a:prstGeom>
          <a:noFill/>
        </p:spPr>
        <p:txBody>
          <a:bodyPr wrap="square" rtlCol="0">
            <a:spAutoFit/>
          </a:bodyPr>
          <a:lstStyle/>
          <a:p>
            <a:r>
              <a:rPr lang="fi-FI" sz="1600" u="sng">
                <a:solidFill>
                  <a:srgbClr val="000000"/>
                </a:solidFill>
                <a:effectLst/>
                <a:latin typeface="+mj-lt"/>
                <a:ea typeface="Calibri" panose="020F0502020204030204" pitchFamily="34" charset="0"/>
              </a:rPr>
              <a:t>Med elevhälsans tjänster avses</a:t>
            </a:r>
          </a:p>
          <a:p>
            <a:endParaRPr lang="fi-FI" sz="1600" u="sng">
              <a:solidFill>
                <a:srgbClr val="000000"/>
              </a:solidFill>
              <a:effectLst/>
              <a:latin typeface="+mj-lt"/>
              <a:ea typeface="Calibri" panose="020F0502020204030204" pitchFamily="34" charset="0"/>
            </a:endParaRPr>
          </a:p>
          <a:p>
            <a:r>
              <a:rPr lang="fi-FI" sz="1600">
                <a:solidFill>
                  <a:srgbClr val="000000"/>
                </a:solidFill>
                <a:effectLst/>
                <a:latin typeface="+mj-lt"/>
                <a:ea typeface="Calibri" panose="020F0502020204030204" pitchFamily="34" charset="0"/>
              </a:rPr>
              <a:t>Rådgivningstjänster för förskolan</a:t>
            </a:r>
          </a:p>
          <a:p>
            <a:r>
              <a:rPr lang="fi-FI" sz="1600">
                <a:solidFill>
                  <a:srgbClr val="000000"/>
                </a:solidFill>
                <a:effectLst/>
                <a:latin typeface="+mj-lt"/>
                <a:ea typeface="Calibri" panose="020F0502020204030204" pitchFamily="34" charset="0"/>
              </a:rPr>
              <a:t>Skol- och studerandehälsovårdens tjänster</a:t>
            </a:r>
          </a:p>
          <a:p>
            <a:r>
              <a:rPr lang="fi-FI" sz="1600">
                <a:solidFill>
                  <a:srgbClr val="000000"/>
                </a:solidFill>
                <a:effectLst/>
                <a:latin typeface="+mj-lt"/>
                <a:ea typeface="Calibri" panose="020F0502020204030204" pitchFamily="34" charset="0"/>
              </a:rPr>
              <a:t>Psykologtjänster</a:t>
            </a:r>
          </a:p>
          <a:p>
            <a:pPr>
              <a:lnSpc>
                <a:spcPct val="107000"/>
              </a:lnSpc>
              <a:spcAft>
                <a:spcPts val="800"/>
              </a:spcAft>
            </a:pPr>
            <a:r>
              <a:rPr lang="fi-FI" sz="1800" kern="100">
                <a:effectLst/>
                <a:latin typeface="Calibri" panose="020F0502020204030204" pitchFamily="34" charset="0"/>
                <a:ea typeface="Calibri" panose="020F0502020204030204" pitchFamily="34" charset="0"/>
                <a:cs typeface="Times New Roman" panose="02020603050405020304" pitchFamily="18" charset="0"/>
              </a:rPr>
              <a:t>Kuratorstjänster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2" name="Tekstiruutu 11">
            <a:extLst>
              <a:ext uri="{FF2B5EF4-FFF2-40B4-BE49-F238E27FC236}">
                <a16:creationId xmlns:a16="http://schemas.microsoft.com/office/drawing/2014/main" id="{6478DF10-462D-9174-4671-40F72F8129F0}"/>
              </a:ext>
            </a:extLst>
          </p:cNvPr>
          <p:cNvSpPr txBox="1"/>
          <p:nvPr/>
        </p:nvSpPr>
        <p:spPr>
          <a:xfrm>
            <a:off x="8501777" y="2880061"/>
            <a:ext cx="2553033" cy="2674386"/>
          </a:xfrm>
          <a:prstGeom prst="rect">
            <a:avLst/>
          </a:prstGeom>
          <a:noFill/>
        </p:spPr>
        <p:txBody>
          <a:bodyPr wrap="square" rtlCol="0">
            <a:spAutoFit/>
          </a:bodyPr>
          <a:lstStyle/>
          <a:p>
            <a:r>
              <a:rPr lang="fi-FI" sz="1600" u="sng">
                <a:solidFill>
                  <a:schemeClr val="accent4"/>
                </a:solidFill>
                <a:effectLst/>
                <a:latin typeface="+mj-lt"/>
                <a:ea typeface="Calibri" panose="020F0502020204030204" pitchFamily="34" charset="0"/>
              </a:rPr>
              <a:t>Med regional avses</a:t>
            </a:r>
          </a:p>
          <a:p>
            <a:endParaRPr lang="fi-FI" sz="1600" u="sng">
              <a:solidFill>
                <a:schemeClr val="accent4"/>
              </a:solidFill>
              <a:effectLst/>
              <a:latin typeface="+mj-lt"/>
              <a:ea typeface="Calibri" panose="020F0502020204030204" pitchFamily="34" charset="0"/>
            </a:endParaRPr>
          </a:p>
          <a:p>
            <a:r>
              <a:rPr lang="fi-FI" sz="1600">
                <a:solidFill>
                  <a:schemeClr val="accent4"/>
                </a:solidFill>
                <a:effectLst/>
                <a:latin typeface="+mj-lt"/>
                <a:ea typeface="Calibri" panose="020F0502020204030204" pitchFamily="34" charset="0"/>
              </a:rPr>
              <a:t>Vanda och Kervo välfärdsområdets hela område</a:t>
            </a:r>
          </a:p>
          <a:p>
            <a:endParaRPr lang="fi-FI" sz="1600">
              <a:solidFill>
                <a:schemeClr val="accent4"/>
              </a:solidFill>
              <a:effectLst/>
              <a:latin typeface="+mj-lt"/>
              <a:ea typeface="Calibri" panose="020F0502020204030204" pitchFamily="34" charset="0"/>
            </a:endParaRPr>
          </a:p>
          <a:p>
            <a:r>
              <a:rPr lang="fi-FI" sz="1600" u="sng">
                <a:solidFill>
                  <a:schemeClr val="accent4"/>
                </a:solidFill>
                <a:effectLst/>
                <a:latin typeface="+mj-lt"/>
                <a:ea typeface="Calibri" panose="020F0502020204030204" pitchFamily="34" charset="0"/>
              </a:rPr>
              <a:t>Med lokal avses</a:t>
            </a:r>
          </a:p>
          <a:p>
            <a:endParaRPr lang="fi-FI" sz="1600" u="sng">
              <a:solidFill>
                <a:schemeClr val="accent4"/>
              </a:solidFill>
              <a:effectLst/>
              <a:latin typeface="+mj-lt"/>
              <a:ea typeface="Calibri" panose="020F0502020204030204" pitchFamily="34" charset="0"/>
            </a:endParaRPr>
          </a:p>
          <a:p>
            <a:pPr>
              <a:lnSpc>
                <a:spcPct val="107000"/>
              </a:lnSpc>
              <a:spcAft>
                <a:spcPts val="800"/>
              </a:spcAft>
            </a:pPr>
            <a:r>
              <a:rPr lang="fi-FI" sz="1600" kern="100">
                <a:solidFill>
                  <a:schemeClr val="accent4"/>
                </a:solidFill>
                <a:effectLst/>
                <a:latin typeface="+mj-lt"/>
                <a:ea typeface="Calibri" panose="020F0502020204030204" pitchFamily="34" charset="0"/>
                <a:cs typeface="Times New Roman" panose="02020603050405020304" pitchFamily="18" charset="0"/>
              </a:rPr>
              <a:t>Till exempel en enskild stad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pic>
        <p:nvPicPr>
          <p:cNvPr id="14" name="Kuva 13">
            <a:extLst>
              <a:ext uri="{FF2B5EF4-FFF2-40B4-BE49-F238E27FC236}">
                <a16:creationId xmlns:a16="http://schemas.microsoft.com/office/drawing/2014/main" id="{CE379A2F-8A8D-82B2-A9B8-9FB945521A45}"/>
              </a:ext>
            </a:extLst>
          </p:cNvPr>
          <p:cNvPicPr>
            <a:picLocks noChangeAspect="1"/>
          </p:cNvPicPr>
          <p:nvPr/>
        </p:nvPicPr>
        <p:blipFill>
          <a:blip r:embed="rId4"/>
          <a:stretch>
            <a:fillRect/>
          </a:stretch>
        </p:blipFill>
        <p:spPr>
          <a:xfrm>
            <a:off x="8501777" y="269735"/>
            <a:ext cx="2152659" cy="2558374"/>
          </a:xfrm>
          <a:prstGeom prst="rect">
            <a:avLst/>
          </a:prstGeom>
        </p:spPr>
      </p:pic>
      <p:cxnSp>
        <p:nvCxnSpPr>
          <p:cNvPr id="16" name="Suora yhdysviiva 15">
            <a:extLst>
              <a:ext uri="{FF2B5EF4-FFF2-40B4-BE49-F238E27FC236}">
                <a16:creationId xmlns:a16="http://schemas.microsoft.com/office/drawing/2014/main" id="{3573FF07-EEA9-3FEF-06CB-631450C5CA57}"/>
              </a:ext>
            </a:extLst>
          </p:cNvPr>
          <p:cNvCxnSpPr/>
          <p:nvPr/>
        </p:nvCxnSpPr>
        <p:spPr>
          <a:xfrm>
            <a:off x="2667786" y="269735"/>
            <a:ext cx="0" cy="618398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74A10B7D-8A32-D138-347B-5BD3D2B0DACE}"/>
              </a:ext>
            </a:extLst>
          </p:cNvPr>
          <p:cNvCxnSpPr/>
          <p:nvPr/>
        </p:nvCxnSpPr>
        <p:spPr>
          <a:xfrm>
            <a:off x="8115867" y="269735"/>
            <a:ext cx="0" cy="618398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D11C0F08-849B-6AD9-DD1D-8AA3B90CCEAE}"/>
              </a:ext>
            </a:extLst>
          </p:cNvPr>
          <p:cNvCxnSpPr/>
          <p:nvPr/>
        </p:nvCxnSpPr>
        <p:spPr>
          <a:xfrm>
            <a:off x="5492323" y="269735"/>
            <a:ext cx="0" cy="618398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0" name="Kuva 19">
            <a:extLst>
              <a:ext uri="{FF2B5EF4-FFF2-40B4-BE49-F238E27FC236}">
                <a16:creationId xmlns:a16="http://schemas.microsoft.com/office/drawing/2014/main" id="{8B31D625-795C-2F67-B97A-E97FC365194D}"/>
              </a:ext>
            </a:extLst>
          </p:cNvPr>
          <p:cNvPicPr>
            <a:picLocks noChangeAspect="1"/>
          </p:cNvPicPr>
          <p:nvPr/>
        </p:nvPicPr>
        <p:blipFill>
          <a:blip r:embed="rId5"/>
          <a:stretch>
            <a:fillRect/>
          </a:stretch>
        </p:blipFill>
        <p:spPr>
          <a:xfrm>
            <a:off x="3257623" y="351040"/>
            <a:ext cx="1487915" cy="2529021"/>
          </a:xfrm>
          <a:prstGeom prst="rect">
            <a:avLst/>
          </a:prstGeom>
        </p:spPr>
      </p:pic>
      <p:sp>
        <p:nvSpPr>
          <p:cNvPr id="4" name="Suorakulmio 3">
            <a:extLst>
              <a:ext uri="{FF2B5EF4-FFF2-40B4-BE49-F238E27FC236}">
                <a16:creationId xmlns:a16="http://schemas.microsoft.com/office/drawing/2014/main" id="{4021F99D-C026-45F4-2D16-4A3852050000}"/>
              </a:ext>
            </a:extLst>
          </p:cNvPr>
          <p:cNvSpPr/>
          <p:nvPr/>
        </p:nvSpPr>
        <p:spPr>
          <a:xfrm>
            <a:off x="91038" y="103695"/>
            <a:ext cx="12009924" cy="6683604"/>
          </a:xfrm>
          <a:prstGeom prst="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740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520E78-42BC-F449-4829-8ACB5DE2ADE2}"/>
              </a:ext>
            </a:extLst>
          </p:cNvPr>
          <p:cNvSpPr>
            <a:spLocks noGrp="1"/>
          </p:cNvSpPr>
          <p:nvPr>
            <p:ph type="ctrTitle"/>
          </p:nvPr>
        </p:nvSpPr>
        <p:spPr/>
        <p:txBody>
          <a:bodyPr>
            <a:normAutofit/>
          </a:bodyPr>
          <a:lstStyle/>
          <a:p>
            <a:r>
              <a:rPr lang="fi-FI" sz="3200">
                <a:solidFill>
                  <a:srgbClr val="000000"/>
                </a:solidFill>
                <a:effectLst/>
                <a:latin typeface="+mj-lt"/>
                <a:ea typeface="Calibri" panose="020F0502020204030204" pitchFamily="34" charset="0"/>
              </a:rPr>
              <a:t>Mål och åtgärder för genomförande och uppföljning av den regionala elevhälsoplanen</a:t>
            </a:r>
            <a:br>
              <a:rPr lang="fi-FI" sz="3200">
                <a:solidFill>
                  <a:srgbClr val="000000"/>
                </a:solidFill>
                <a:effectLst/>
                <a:latin typeface="+mj-lt"/>
                <a:ea typeface="Calibri" panose="020F0502020204030204" pitchFamily="34" charset="0"/>
              </a:rPr>
            </a:br>
            <a:endParaRPr lang="fi-FI" sz="3200">
              <a:latin typeface="+mj-lt"/>
            </a:endParaRPr>
          </a:p>
        </p:txBody>
      </p:sp>
    </p:spTree>
    <p:extLst>
      <p:ext uri="{BB962C8B-B14F-4D97-AF65-F5344CB8AC3E}">
        <p14:creationId xmlns:p14="http://schemas.microsoft.com/office/powerpoint/2010/main" val="274374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ulukko 7">
            <a:extLst>
              <a:ext uri="{FF2B5EF4-FFF2-40B4-BE49-F238E27FC236}">
                <a16:creationId xmlns:a16="http://schemas.microsoft.com/office/drawing/2014/main" id="{43999524-EBE2-C026-FEE1-1D694BA34722}"/>
              </a:ext>
            </a:extLst>
          </p:cNvPr>
          <p:cNvGraphicFramePr>
            <a:graphicFrameLocks noGrp="1"/>
          </p:cNvGraphicFramePr>
          <p:nvPr/>
        </p:nvGraphicFramePr>
        <p:xfrm>
          <a:off x="60429" y="131247"/>
          <a:ext cx="11950277" cy="6595505"/>
        </p:xfrm>
        <a:graphic>
          <a:graphicData uri="http://schemas.openxmlformats.org/drawingml/2006/table">
            <a:tbl>
              <a:tblPr firstRow="1" bandRow="1">
                <a:tableStyleId>{327F97BB-C833-4FB7-BDE5-3F7075034690}</a:tableStyleId>
              </a:tblPr>
              <a:tblGrid>
                <a:gridCol w="2086791">
                  <a:extLst>
                    <a:ext uri="{9D8B030D-6E8A-4147-A177-3AD203B41FA5}">
                      <a16:colId xmlns:a16="http://schemas.microsoft.com/office/drawing/2014/main" val="566653802"/>
                    </a:ext>
                  </a:extLst>
                </a:gridCol>
                <a:gridCol w="3777421">
                  <a:extLst>
                    <a:ext uri="{9D8B030D-6E8A-4147-A177-3AD203B41FA5}">
                      <a16:colId xmlns:a16="http://schemas.microsoft.com/office/drawing/2014/main" val="3691981037"/>
                    </a:ext>
                  </a:extLst>
                </a:gridCol>
                <a:gridCol w="2942724">
                  <a:extLst>
                    <a:ext uri="{9D8B030D-6E8A-4147-A177-3AD203B41FA5}">
                      <a16:colId xmlns:a16="http://schemas.microsoft.com/office/drawing/2014/main" val="1637948062"/>
                    </a:ext>
                  </a:extLst>
                </a:gridCol>
                <a:gridCol w="3143341">
                  <a:extLst>
                    <a:ext uri="{9D8B030D-6E8A-4147-A177-3AD203B41FA5}">
                      <a16:colId xmlns:a16="http://schemas.microsoft.com/office/drawing/2014/main" val="58679627"/>
                    </a:ext>
                  </a:extLst>
                </a:gridCol>
              </a:tblGrid>
              <a:tr h="764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kern="1200">
                          <a:solidFill>
                            <a:schemeClr val="accent4"/>
                          </a:solidFill>
                          <a:effectLst/>
                          <a:latin typeface="+mj-lt"/>
                          <a:ea typeface="+mn-ea"/>
                          <a:cs typeface="+mn-cs"/>
                        </a:rPr>
                        <a:t>Strategisk riktlinje</a:t>
                      </a:r>
                    </a:p>
                    <a:p>
                      <a:endParaRPr lang="fi-FI" sz="1600" b="1" dirty="0">
                        <a:solidFill>
                          <a:schemeClr val="accent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sv-SE" sz="1800" b="1" i="0" kern="1200">
                          <a:solidFill>
                            <a:schemeClr val="accent4"/>
                          </a:solidFill>
                          <a:effectLst/>
                          <a:latin typeface="+mj-lt"/>
                          <a:ea typeface="+mn-ea"/>
                          <a:cs typeface="+mn-cs"/>
                        </a:rPr>
                        <a:t>Vi stärker trivsel och säkerhet</a:t>
                      </a:r>
                      <a:endParaRPr lang="fi-FI" sz="1600" b="1">
                        <a:solidFill>
                          <a:schemeClr val="accent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i-FI" sz="1800" b="1" i="0" kern="1200">
                          <a:solidFill>
                            <a:schemeClr val="accent4"/>
                          </a:solidFill>
                          <a:effectLst/>
                          <a:latin typeface="+mj-lt"/>
                          <a:ea typeface="+mn-ea"/>
                          <a:cs typeface="+mn-cs"/>
                        </a:rPr>
                        <a:t>Vi förbättrar tjänsterna</a:t>
                      </a:r>
                      <a:endParaRPr lang="fi-FI" sz="1600" b="1">
                        <a:solidFill>
                          <a:schemeClr val="accent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i-FI" sz="1800" b="1" i="0" kern="1200">
                          <a:solidFill>
                            <a:schemeClr val="accent4"/>
                          </a:solidFill>
                          <a:effectLst/>
                          <a:latin typeface="+mj-lt"/>
                          <a:ea typeface="+mn-ea"/>
                          <a:cs typeface="+mn-cs"/>
                        </a:rPr>
                        <a:t>Vi arbetar tillsammans</a:t>
                      </a:r>
                      <a:endParaRPr lang="fi-FI" sz="1600" b="1">
                        <a:solidFill>
                          <a:schemeClr val="accent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13217643"/>
                  </a:ext>
                </a:extLst>
              </a:tr>
              <a:tr h="18663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800" kern="1200">
                          <a:solidFill>
                            <a:schemeClr val="accent4"/>
                          </a:solidFill>
                          <a:effectLst/>
                          <a:latin typeface="+mj-lt"/>
                          <a:ea typeface="+mn-ea"/>
                          <a:cs typeface="+mn-cs"/>
                        </a:rPr>
                        <a:t>Målets ämne</a:t>
                      </a:r>
                    </a:p>
                    <a:p>
                      <a:pPr algn="ctr"/>
                      <a:endParaRPr lang="fi-FI" sz="1600" dirty="0">
                        <a:solidFill>
                          <a:schemeClr val="accent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fi-FI" sz="1200" b="1" kern="1200">
                          <a:solidFill>
                            <a:schemeClr val="accent4"/>
                          </a:solidFill>
                          <a:effectLst/>
                          <a:latin typeface="+mj-lt"/>
                          <a:ea typeface="+mn-ea"/>
                          <a:cs typeface="+mn-cs"/>
                        </a:rPr>
                        <a:t>Vi stärker synligheten och närvaron på studiehälsans tjänster</a:t>
                      </a:r>
                    </a:p>
                    <a:p>
                      <a:pPr marL="285750" lvl="0" indent="-285750">
                        <a:buFont typeface="Arial" panose="020B0604020202020204" pitchFamily="34" charset="0"/>
                        <a:buChar char="•"/>
                      </a:pPr>
                      <a:r>
                        <a:rPr lang="fi-FI" sz="1200" i="1" kern="1200">
                          <a:solidFill>
                            <a:schemeClr val="accent4"/>
                          </a:solidFill>
                          <a:effectLst/>
                          <a:latin typeface="+mn-lt"/>
                          <a:ea typeface="+mn-ea"/>
                          <a:cs typeface="+mn-cs"/>
                        </a:rPr>
                        <a:t>Individuellt arbete och gemensamt arbete</a:t>
                      </a:r>
                    </a:p>
                    <a:p>
                      <a:pPr marL="0" lvl="0" indent="0">
                        <a:buFont typeface="Arial" panose="020B0604020202020204" pitchFamily="34" charset="0"/>
                        <a:buNone/>
                      </a:pPr>
                      <a:endParaRPr lang="fi-FI" sz="1100" kern="1200">
                        <a:solidFill>
                          <a:schemeClr val="accent4"/>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a:solidFill>
                            <a:schemeClr val="accent4"/>
                          </a:solidFill>
                          <a:effectLst/>
                          <a:latin typeface="+mj-lt"/>
                          <a:ea typeface="+mn-ea"/>
                          <a:cs typeface="+mn-cs"/>
                        </a:rPr>
                        <a:t>I studerandevårdens tjänster beaktas betydelsen av känslomässiga färdigheter och interaktionsförmåga i elevens övergripande välbefinnande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1" kern="1200">
                          <a:solidFill>
                            <a:schemeClr val="accent4"/>
                          </a:solidFill>
                          <a:effectLst/>
                          <a:latin typeface="+mj-lt"/>
                          <a:ea typeface="+mn-ea"/>
                          <a:cs typeface="+mn-cs"/>
                        </a:rPr>
                        <a:t>Öka tillgängligheten till studerandevårdens tjänster</a:t>
                      </a:r>
                    </a:p>
                    <a:p>
                      <a:pPr marL="171450" lvl="0" indent="-171450">
                        <a:buFont typeface="Arial" panose="020B0604020202020204" pitchFamily="34" charset="0"/>
                        <a:buChar char="•"/>
                      </a:pPr>
                      <a:r>
                        <a:rPr lang="fi-FI" sz="1200" i="1" kern="1200">
                          <a:solidFill>
                            <a:schemeClr val="accent4"/>
                          </a:solidFill>
                          <a:effectLst/>
                          <a:latin typeface="+mj-lt"/>
                          <a:ea typeface="+mn-ea"/>
                          <a:cs typeface="+mn-cs"/>
                        </a:rPr>
                        <a:t>Mångsidiga kontaktkanaler</a:t>
                      </a:r>
                      <a:endParaRPr lang="fi-FI" sz="1200" kern="1200">
                        <a:solidFill>
                          <a:schemeClr val="accent4"/>
                        </a:solidFill>
                        <a:effectLst/>
                        <a:latin typeface="+mj-lt"/>
                        <a:ea typeface="+mn-ea"/>
                        <a:cs typeface="+mn-cs"/>
                      </a:endParaRPr>
                    </a:p>
                    <a:p>
                      <a:pPr marL="171450" lvl="0" indent="-171450">
                        <a:buFont typeface="Arial" panose="020B0604020202020204" pitchFamily="34" charset="0"/>
                        <a:buChar char="•"/>
                      </a:pPr>
                      <a:r>
                        <a:rPr lang="fi-FI" sz="1200" i="1" kern="1200">
                          <a:solidFill>
                            <a:schemeClr val="accent4"/>
                          </a:solidFill>
                          <a:effectLst/>
                          <a:latin typeface="+mj-lt"/>
                          <a:ea typeface="+mn-ea"/>
                          <a:cs typeface="+mn-cs"/>
                        </a:rPr>
                        <a:t>Digitala tjänster (distansmottagningar)</a:t>
                      </a:r>
                      <a:endParaRPr lang="fi-FI" sz="1200" kern="1200">
                        <a:solidFill>
                          <a:schemeClr val="accent4"/>
                        </a:solidFill>
                        <a:effectLs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fi-FI" sz="1200" b="1" kern="1200">
                          <a:solidFill>
                            <a:schemeClr val="accent4"/>
                          </a:solidFill>
                          <a:effectLst/>
                          <a:latin typeface="+mj-lt"/>
                          <a:ea typeface="+mn-ea"/>
                          <a:cs typeface="+mn-cs"/>
                        </a:rPr>
                        <a:t>Studerandevårdens samarbetsstrukturer klargörs</a:t>
                      </a:r>
                    </a:p>
                    <a:p>
                      <a:pPr marL="0" lvl="0" indent="0">
                        <a:buFont typeface="Arial" panose="020B0604020202020204" pitchFamily="34" charset="0"/>
                        <a:buNone/>
                      </a:pPr>
                      <a:r>
                        <a:rPr lang="fi-FI" sz="1200" b="1" kern="1200">
                          <a:solidFill>
                            <a:schemeClr val="accent4"/>
                          </a:solidFill>
                          <a:effectLst/>
                          <a:latin typeface="+mj-lt"/>
                          <a:ea typeface="+mn-ea"/>
                          <a:cs typeface="+mn-cs"/>
                        </a:rPr>
                        <a:t>Ömsesidigt </a:t>
                      </a:r>
                    </a:p>
                    <a:p>
                      <a:pPr marL="171450" lvl="0" indent="-171450">
                        <a:buFont typeface="Arial" panose="020B0604020202020204" pitchFamily="34" charset="0"/>
                        <a:buChar char="•"/>
                      </a:pPr>
                      <a:r>
                        <a:rPr lang="fi-FI" sz="1200" b="0" i="1" kern="1200">
                          <a:solidFill>
                            <a:schemeClr val="accent4"/>
                          </a:solidFill>
                          <a:effectLst/>
                          <a:latin typeface="+mj-lt"/>
                          <a:ea typeface="+mn-ea"/>
                          <a:cs typeface="+mn-cs"/>
                        </a:rPr>
                        <a:t>samarbete mellan Studerandevårdens arbetstagare</a:t>
                      </a:r>
                    </a:p>
                    <a:p>
                      <a:pPr marL="171450" lvl="0" indent="-171450">
                        <a:buFont typeface="Arial" panose="020B0604020202020204" pitchFamily="34" charset="0"/>
                        <a:buChar char="•"/>
                      </a:pPr>
                      <a:r>
                        <a:rPr lang="fi-FI" sz="1200" i="1" kern="1200">
                          <a:solidFill>
                            <a:schemeClr val="accent4"/>
                          </a:solidFill>
                          <a:effectLst/>
                          <a:latin typeface="+mj-lt"/>
                          <a:ea typeface="+mn-ea"/>
                          <a:cs typeface="+mn-cs"/>
                        </a:rPr>
                        <a:t>Samarbete som görs mellan utbildningsanordnare</a:t>
                      </a:r>
                      <a:endParaRPr lang="fi-FI" sz="1200" kern="1200">
                        <a:solidFill>
                          <a:schemeClr val="accent4"/>
                        </a:solidFill>
                        <a:effectLst/>
                        <a:latin typeface="+mj-lt"/>
                        <a:ea typeface="+mn-ea"/>
                        <a:cs typeface="+mn-cs"/>
                      </a:endParaRPr>
                    </a:p>
                    <a:p>
                      <a:pPr marL="171450" lvl="0" indent="-171450">
                        <a:buFont typeface="Arial" panose="020B0604020202020204" pitchFamily="34" charset="0"/>
                        <a:buChar char="•"/>
                      </a:pPr>
                      <a:r>
                        <a:rPr lang="fi-FI" sz="1200" i="1" kern="1200">
                          <a:solidFill>
                            <a:schemeClr val="accent4"/>
                          </a:solidFill>
                          <a:effectLst/>
                          <a:latin typeface="+mj-lt"/>
                          <a:ea typeface="+mn-ea"/>
                          <a:cs typeface="+mn-cs"/>
                        </a:rPr>
                        <a:t>Organisationssamarbete</a:t>
                      </a:r>
                    </a:p>
                    <a:p>
                      <a:r>
                        <a:rPr lang="fi-FI" sz="1800" kern="1200">
                          <a:solidFill>
                            <a:schemeClr val="lt1"/>
                          </a:solidFill>
                          <a:effectLst/>
                          <a:latin typeface="+mn-lt"/>
                          <a:ea typeface="+mn-ea"/>
                          <a:cs typeface="+mn-cs"/>
                        </a:rPr>
                        <a:t> </a:t>
                      </a:r>
                    </a:p>
                    <a:p>
                      <a:r>
                        <a:rPr lang="fi-FI" sz="1200" b="1" kern="1200">
                          <a:solidFill>
                            <a:schemeClr val="accent4"/>
                          </a:solidFill>
                          <a:effectLst/>
                          <a:latin typeface="+mj-lt"/>
                          <a:ea typeface="+mn-ea"/>
                          <a:cs typeface="+mn-cs"/>
                        </a:rPr>
                        <a:t>I studerandevården satsar man på skolgemenskapens övergripande stöd (gemensam studerandevård)</a:t>
                      </a:r>
                    </a:p>
                    <a:p>
                      <a:pPr marL="171450" lvl="0" indent="-171450">
                        <a:buFont typeface="Arial" panose="020B0604020202020204" pitchFamily="34" charset="0"/>
                        <a:buChar char="•"/>
                      </a:pPr>
                      <a:r>
                        <a:rPr lang="fi-FI" sz="1200" i="1" kern="1200">
                          <a:solidFill>
                            <a:schemeClr val="accent4"/>
                          </a:solidFill>
                          <a:effectLst/>
                          <a:latin typeface="+mj-lt"/>
                          <a:ea typeface="+mn-ea"/>
                          <a:cs typeface="+mn-cs"/>
                        </a:rPr>
                        <a:t>Stärkning av samarbetet med välfärdsarbetet</a:t>
                      </a:r>
                      <a:endParaRPr lang="fi-FI" sz="1200" kern="1200">
                        <a:solidFill>
                          <a:schemeClr val="accent4"/>
                        </a:solidFill>
                        <a:effectLs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10033323"/>
                  </a:ext>
                </a:extLst>
              </a:tr>
              <a:tr h="1999884">
                <a:tc>
                  <a:txBody>
                    <a:bodyPr/>
                    <a:lstStyle/>
                    <a:p>
                      <a:pPr algn="ctr"/>
                      <a:r>
                        <a:rPr lang="fi-FI" sz="1800" b="0" i="0" kern="1200">
                          <a:solidFill>
                            <a:schemeClr val="accent4"/>
                          </a:solidFill>
                          <a:effectLst/>
                          <a:latin typeface="+mj-lt"/>
                          <a:ea typeface="+mn-ea"/>
                          <a:cs typeface="+mn-cs"/>
                        </a:rPr>
                        <a:t>Åtgärd</a:t>
                      </a:r>
                      <a:endParaRPr lang="fi-FI" sz="1600" b="0" dirty="0">
                        <a:solidFill>
                          <a:schemeClr val="accent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fi-FI" sz="1200" b="0" kern="1200">
                          <a:solidFill>
                            <a:schemeClr val="accent4"/>
                          </a:solidFill>
                          <a:effectLst/>
                          <a:latin typeface="+mj-lt"/>
                          <a:ea typeface="+mn-ea"/>
                          <a:cs typeface="+mn-cs"/>
                        </a:rPr>
                        <a:t>Studerandevårdens tjänster blir synliga och kända</a:t>
                      </a:r>
                    </a:p>
                    <a:p>
                      <a:pPr lvl="0"/>
                      <a:r>
                        <a:rPr lang="fi-FI" sz="1200" b="0" kern="1200">
                          <a:solidFill>
                            <a:schemeClr val="accent4"/>
                          </a:solidFill>
                          <a:effectLst/>
                          <a:latin typeface="+mj-lt"/>
                          <a:ea typeface="+mn-ea"/>
                          <a:cs typeface="+mn-cs"/>
                        </a:rPr>
                        <a:t>Aktiv informering om tjänsterna</a:t>
                      </a:r>
                    </a:p>
                    <a:p>
                      <a:pPr lvl="0"/>
                      <a:endParaRPr lang="fi-FI" sz="1200" b="0" kern="1200">
                        <a:solidFill>
                          <a:schemeClr val="accent4"/>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fi-FI" sz="1200" b="0" kern="1200">
                          <a:solidFill>
                            <a:schemeClr val="accent4"/>
                          </a:solidFill>
                          <a:effectLst/>
                          <a:latin typeface="+mj-lt"/>
                          <a:ea typeface="+mn-ea"/>
                          <a:cs typeface="+mn-cs"/>
                        </a:rPr>
                        <a:t>Mångprofessionellt ledda grupptjänster med välfärdsteman (kost, idrott, sömn, känslofärdigheter, psykiskt välbefinnande osv)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a:solidFill>
                            <a:schemeClr val="accent4"/>
                          </a:solidFill>
                          <a:effectLst/>
                          <a:latin typeface="+mj-lt"/>
                          <a:ea typeface="+mn-ea"/>
                          <a:cs typeface="+mn-cs"/>
                        </a:rPr>
                        <a:t>Utveckling av webbsidan Vakehyva.fi för att underlätta kontakt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kern="1200">
                        <a:solidFill>
                          <a:schemeClr val="accent4"/>
                        </a:solidFill>
                        <a:effectLst/>
                        <a:latin typeface="+mj-lt"/>
                        <a:ea typeface="+mn-ea"/>
                        <a:cs typeface="+mn-cs"/>
                      </a:endParaRPr>
                    </a:p>
                    <a:p>
                      <a:r>
                        <a:rPr lang="fi-FI" sz="1200" b="0">
                          <a:solidFill>
                            <a:schemeClr val="accent4"/>
                          </a:solidFill>
                          <a:effectLst/>
                          <a:latin typeface="+mj-lt"/>
                          <a:ea typeface="Calibri" panose="020F0502020204030204" pitchFamily="34" charset="0"/>
                        </a:rPr>
                        <a:t>Utreda möjligheten av elektronisk tidbokning</a:t>
                      </a:r>
                    </a:p>
                    <a:p>
                      <a:r>
                        <a:rPr lang="fi-FI" sz="1200" b="0">
                          <a:solidFill>
                            <a:schemeClr val="accent4"/>
                          </a:solidFill>
                          <a:effectLst/>
                          <a:latin typeface="+mj-lt"/>
                          <a:ea typeface="Calibri" panose="020F0502020204030204" pitchFamily="34" charset="0"/>
                        </a:rPr>
                        <a:t>Distansmottagningar i serviceutbudet</a:t>
                      </a:r>
                    </a:p>
                    <a:p>
                      <a:r>
                        <a:rPr lang="fi-FI" sz="1200" b="0">
                          <a:solidFill>
                            <a:schemeClr val="accent4"/>
                          </a:solidFill>
                          <a:effectLst/>
                          <a:latin typeface="+mj-lt"/>
                          <a:ea typeface="Calibri" panose="020F0502020204030204" pitchFamily="34" charset="0"/>
                        </a:rPr>
                        <a:t>Utveckla kundresponsen mer kundvänlig</a:t>
                      </a:r>
                    </a:p>
                    <a:p>
                      <a:pPr marL="0" lvl="0" indent="0">
                        <a:buFont typeface="+mj-lt"/>
                        <a:buNone/>
                      </a:pPr>
                      <a:r>
                        <a:rPr lang="fi-FI" sz="1200" b="0">
                          <a:solidFill>
                            <a:schemeClr val="accent4"/>
                          </a:solidFill>
                          <a:effectLst/>
                          <a:latin typeface="+mj-lt"/>
                          <a:ea typeface="Calibri" panose="020F0502020204030204" pitchFamily="34" charset="0"/>
                        </a:rPr>
                        <a:t>Lätt språk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fi-FI" sz="1200" b="0">
                          <a:solidFill>
                            <a:schemeClr val="accent4"/>
                          </a:solidFill>
                          <a:effectLst/>
                          <a:latin typeface="+mj-lt"/>
                          <a:ea typeface="Calibri" panose="020F0502020204030204" pitchFamily="34" charset="0"/>
                        </a:rPr>
                        <a:t>Klargöra organisationssamarbetets och projektarbetets struktur</a:t>
                      </a:r>
                    </a:p>
                    <a:p>
                      <a:pPr marL="171450" lvl="0" indent="-171450">
                        <a:buFont typeface="Arial" panose="020B0604020202020204" pitchFamily="34" charset="0"/>
                        <a:buChar char="•"/>
                      </a:pPr>
                      <a:r>
                        <a:rPr lang="fi-FI" sz="1200" b="0" i="1">
                          <a:solidFill>
                            <a:schemeClr val="accent4"/>
                          </a:solidFill>
                          <a:effectLst/>
                          <a:latin typeface="+mj-lt"/>
                          <a:ea typeface="Calibri" panose="020F0502020204030204" pitchFamily="34" charset="0"/>
                        </a:rPr>
                        <a:t>Systematisk informering i befintliga strukturer om organisationssamarbetet och projekt</a:t>
                      </a:r>
                    </a:p>
                    <a:p>
                      <a:pPr marL="0" lvl="0" indent="0">
                        <a:buFont typeface="Arial" panose="020B0604020202020204" pitchFamily="34" charset="0"/>
                        <a:buNone/>
                      </a:pPr>
                      <a:endParaRPr lang="fi-FI" sz="1200" b="0">
                        <a:solidFill>
                          <a:schemeClr val="accent4"/>
                        </a:solidFill>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a:solidFill>
                            <a:schemeClr val="accent4"/>
                          </a:solidFill>
                          <a:effectLst/>
                          <a:latin typeface="+mj-lt"/>
                          <a:ea typeface="+mn-ea"/>
                          <a:cs typeface="+mn-cs"/>
                        </a:rPr>
                        <a:t>Vi delar med oss av vår kompetens och</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a:solidFill>
                            <a:schemeClr val="accent4"/>
                          </a:solidFill>
                          <a:effectLst/>
                          <a:latin typeface="+mj-lt"/>
                          <a:ea typeface="+mn-ea"/>
                          <a:cs typeface="+mn-cs"/>
                        </a:rPr>
                        <a:t>uppgiftsbeskrivning (innehåll) (Individuellt arbete och gemensamt arbete)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i="1" kern="1200">
                          <a:solidFill>
                            <a:schemeClr val="accent4"/>
                          </a:solidFill>
                          <a:effectLst/>
                          <a:latin typeface="+mj-lt"/>
                          <a:ea typeface="+mn-ea"/>
                          <a:cs typeface="+mn-cs"/>
                        </a:rPr>
                        <a:t>Planmässigt samarbete mellan yrkespersoner från olika branscher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41260818"/>
                  </a:ext>
                </a:extLst>
              </a:tr>
              <a:tr h="1453202">
                <a:tc>
                  <a:txBody>
                    <a:bodyPr/>
                    <a:lstStyle/>
                    <a:p>
                      <a:pPr algn="ctr"/>
                      <a:r>
                        <a:rPr lang="fi-FI" sz="1800" b="0" i="0" kern="1200">
                          <a:solidFill>
                            <a:schemeClr val="accent4"/>
                          </a:solidFill>
                          <a:effectLst/>
                          <a:latin typeface="+mj-lt"/>
                          <a:ea typeface="+mn-ea"/>
                          <a:cs typeface="+mn-cs"/>
                        </a:rPr>
                        <a:t>Mätare</a:t>
                      </a:r>
                      <a:endParaRPr lang="fi-FI" sz="1600" dirty="0">
                        <a:solidFill>
                          <a:schemeClr val="accent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fi-FI" sz="1200">
                          <a:solidFill>
                            <a:srgbClr val="000000"/>
                          </a:solidFill>
                          <a:effectLst/>
                          <a:latin typeface="+mj-lt"/>
                          <a:ea typeface="Calibri" panose="020F0502020204030204" pitchFamily="34" charset="0"/>
                        </a:rPr>
                        <a:t>Uppföljning av förverklingen av bindande dimensioneringar</a:t>
                      </a:r>
                    </a:p>
                    <a:p>
                      <a:r>
                        <a:rPr lang="fi-FI" sz="1200">
                          <a:solidFill>
                            <a:srgbClr val="000000"/>
                          </a:solidFill>
                          <a:effectLst/>
                          <a:latin typeface="+mj-lt"/>
                          <a:ea typeface="Calibri" panose="020F0502020204030204" pitchFamily="34" charset="0"/>
                        </a:rPr>
                        <a:t>Uppföljning av förverklingen av dimensioneringar</a:t>
                      </a:r>
                    </a:p>
                    <a:p>
                      <a:r>
                        <a:rPr lang="fi-FI" sz="1200">
                          <a:solidFill>
                            <a:srgbClr val="000000"/>
                          </a:solidFill>
                          <a:effectLst/>
                          <a:latin typeface="+mj-lt"/>
                          <a:ea typeface="Calibri" panose="020F0502020204030204" pitchFamily="34" charset="0"/>
                        </a:rPr>
                        <a:t>Skolhälsovårdsenkät och/eller TEAviisari</a:t>
                      </a:r>
                    </a:p>
                    <a:p>
                      <a:r>
                        <a:rPr lang="fi-FI" sz="1200">
                          <a:solidFill>
                            <a:srgbClr val="000000"/>
                          </a:solidFill>
                          <a:effectLst/>
                          <a:latin typeface="+mj-lt"/>
                          <a:ea typeface="Calibri" panose="020F0502020204030204" pitchFamily="34" charset="0"/>
                        </a:rPr>
                        <a:t>Utveckling av grupptjänsternas uppföljning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fi-FI" sz="1200" kern="1200">
                          <a:solidFill>
                            <a:schemeClr val="accent4"/>
                          </a:solidFill>
                          <a:effectLst/>
                          <a:latin typeface="+mj-lt"/>
                          <a:ea typeface="+mn-ea"/>
                          <a:cs typeface="+mn-cs"/>
                        </a:rPr>
                        <a:t>Tidsbegränsade åtkomster till tjänsten</a:t>
                      </a:r>
                    </a:p>
                    <a:p>
                      <a:r>
                        <a:rPr lang="fi-FI" sz="1200" kern="1200">
                          <a:solidFill>
                            <a:schemeClr val="accent4"/>
                          </a:solidFill>
                          <a:effectLst/>
                          <a:latin typeface="+mj-lt"/>
                          <a:ea typeface="+mn-ea"/>
                          <a:cs typeface="+mn-cs"/>
                        </a:rPr>
                        <a:t>Uppdatering av webbplatsen (1x år)</a:t>
                      </a:r>
                    </a:p>
                    <a:p>
                      <a:r>
                        <a:rPr lang="fi-FI" sz="1200" kern="1200">
                          <a:solidFill>
                            <a:schemeClr val="accent4"/>
                          </a:solidFill>
                          <a:effectLst/>
                          <a:latin typeface="+mj-lt"/>
                          <a:ea typeface="+mn-ea"/>
                          <a:cs typeface="+mn-cs"/>
                        </a:rPr>
                        <a:t>Mängden kundrespons</a:t>
                      </a:r>
                      <a:endParaRPr lang="fi-FI" sz="1200" dirty="0">
                        <a:solidFill>
                          <a:schemeClr val="accent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fi-FI" sz="1200">
                          <a:solidFill>
                            <a:srgbClr val="000000"/>
                          </a:solidFill>
                          <a:effectLst/>
                          <a:latin typeface="+mj-lt"/>
                          <a:ea typeface="Calibri" panose="020F0502020204030204" pitchFamily="34" charset="0"/>
                        </a:rPr>
                        <a:t>Organisationssamarbetet ur studerandevårdens synvinkel kartläggs (HYTE-utbudet)</a:t>
                      </a:r>
                    </a:p>
                    <a:p>
                      <a:r>
                        <a:rPr lang="fi-FI" sz="1200">
                          <a:solidFill>
                            <a:srgbClr val="000000"/>
                          </a:solidFill>
                          <a:effectLst/>
                          <a:latin typeface="+mj-lt"/>
                          <a:ea typeface="Calibri" panose="020F0502020204030204" pitchFamily="34" charset="0"/>
                        </a:rPr>
                        <a:t>Välfärdsgruppernas sammanträden</a:t>
                      </a:r>
                    </a:p>
                    <a:p>
                      <a:r>
                        <a:rPr lang="fi-FI" sz="1200">
                          <a:solidFill>
                            <a:srgbClr val="000000"/>
                          </a:solidFill>
                          <a:effectLst/>
                          <a:latin typeface="+mj-lt"/>
                          <a:ea typeface="Calibri" panose="020F0502020204030204" pitchFamily="34" charset="0"/>
                        </a:rPr>
                        <a:t>Uppföljning av samarbetet mellan studerandevårdens yrkespersoner (teamens sammanträden)</a:t>
                      </a:r>
                    </a:p>
                    <a:p>
                      <a:endParaRPr lang="fi-FI" sz="1100" dirty="0">
                        <a:solidFill>
                          <a:schemeClr val="accent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26942939"/>
                  </a:ext>
                </a:extLst>
              </a:tr>
            </a:tbl>
          </a:graphicData>
        </a:graphic>
      </p:graphicFrame>
      <p:pic>
        <p:nvPicPr>
          <p:cNvPr id="9" name="Kuva 8">
            <a:extLst>
              <a:ext uri="{FF2B5EF4-FFF2-40B4-BE49-F238E27FC236}">
                <a16:creationId xmlns:a16="http://schemas.microsoft.com/office/drawing/2014/main" id="{8CE86202-5C21-EA32-A0F5-C5CAFCD1D1B6}"/>
              </a:ext>
            </a:extLst>
          </p:cNvPr>
          <p:cNvPicPr>
            <a:picLocks noChangeAspect="1"/>
          </p:cNvPicPr>
          <p:nvPr/>
        </p:nvPicPr>
        <p:blipFill>
          <a:blip r:embed="rId3"/>
          <a:stretch>
            <a:fillRect/>
          </a:stretch>
        </p:blipFill>
        <p:spPr>
          <a:xfrm>
            <a:off x="838070" y="1287968"/>
            <a:ext cx="485843" cy="543001"/>
          </a:xfrm>
          <a:prstGeom prst="rect">
            <a:avLst/>
          </a:prstGeom>
        </p:spPr>
      </p:pic>
      <p:cxnSp>
        <p:nvCxnSpPr>
          <p:cNvPr id="8" name="Yhdistin: Kaareva 7">
            <a:extLst>
              <a:ext uri="{FF2B5EF4-FFF2-40B4-BE49-F238E27FC236}">
                <a16:creationId xmlns:a16="http://schemas.microsoft.com/office/drawing/2014/main" id="{F7603F94-E478-D4D3-9AA3-4AD234CDA49D}"/>
              </a:ext>
            </a:extLst>
          </p:cNvPr>
          <p:cNvCxnSpPr>
            <a:cxnSpLocks/>
          </p:cNvCxnSpPr>
          <p:nvPr/>
        </p:nvCxnSpPr>
        <p:spPr>
          <a:xfrm>
            <a:off x="60429" y="793948"/>
            <a:ext cx="11950277" cy="12700"/>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0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068777-3EB4-C98E-6480-1CAFB74E2228}"/>
              </a:ext>
            </a:extLst>
          </p:cNvPr>
          <p:cNvSpPr>
            <a:spLocks noGrp="1"/>
          </p:cNvSpPr>
          <p:nvPr>
            <p:ph type="title"/>
          </p:nvPr>
        </p:nvSpPr>
        <p:spPr>
          <a:xfrm>
            <a:off x="167939" y="-558154"/>
            <a:ext cx="11163111" cy="1325563"/>
          </a:xfrm>
        </p:spPr>
        <p:txBody>
          <a:bodyPr>
            <a:normAutofit/>
          </a:bodyPr>
          <a:lstStyle/>
          <a:p>
            <a:r>
              <a:rPr lang="fi-FI" sz="2000">
                <a:solidFill>
                  <a:srgbClr val="000000"/>
                </a:solidFill>
                <a:effectLst/>
                <a:latin typeface="+mj-lt"/>
                <a:ea typeface="Calibri" panose="020F0502020204030204" pitchFamily="34" charset="0"/>
              </a:rPr>
              <a:t>Uppföljning, bedömning och informering</a:t>
            </a:r>
            <a:br>
              <a:rPr lang="fi-FI" sz="1800">
                <a:solidFill>
                  <a:srgbClr val="000000"/>
                </a:solidFill>
                <a:effectLst/>
                <a:latin typeface="Calibri" panose="020F0502020204030204" pitchFamily="34" charset="0"/>
                <a:ea typeface="Calibri" panose="020F0502020204030204" pitchFamily="34" charset="0"/>
              </a:rPr>
            </a:br>
            <a:endParaRPr lang="fi-FI" sz="2000">
              <a:latin typeface="Calibri Light"/>
              <a:cs typeface="Calibri"/>
            </a:endParaRPr>
          </a:p>
        </p:txBody>
      </p:sp>
      <p:sp>
        <p:nvSpPr>
          <p:cNvPr id="4" name="Tekstiruutu 3">
            <a:extLst>
              <a:ext uri="{FF2B5EF4-FFF2-40B4-BE49-F238E27FC236}">
                <a16:creationId xmlns:a16="http://schemas.microsoft.com/office/drawing/2014/main" id="{E874BBA7-DD58-8BAB-506C-5270A404C962}"/>
              </a:ext>
            </a:extLst>
          </p:cNvPr>
          <p:cNvSpPr txBox="1"/>
          <p:nvPr/>
        </p:nvSpPr>
        <p:spPr>
          <a:xfrm>
            <a:off x="309744" y="811397"/>
            <a:ext cx="4440024" cy="4626908"/>
          </a:xfrm>
          <a:prstGeom prst="rect">
            <a:avLst/>
          </a:prstGeom>
          <a:noFill/>
          <a:ln w="28575">
            <a:solidFill>
              <a:schemeClr val="accent1"/>
            </a:solidFill>
            <a:prstDash val="dash"/>
          </a:ln>
        </p:spPr>
        <p:txBody>
          <a:bodyPr wrap="square" lIns="91440" tIns="45720" rIns="91440" bIns="45720" rtlCol="0" anchor="t">
            <a:spAutoFit/>
          </a:bodyPr>
          <a:lstStyle/>
          <a:p>
            <a:r>
              <a:rPr lang="fi-FI" sz="1800">
                <a:solidFill>
                  <a:srgbClr val="000000"/>
                </a:solidFill>
                <a:effectLst/>
                <a:latin typeface="+mj-lt"/>
                <a:ea typeface="Calibri" panose="020F0502020204030204" pitchFamily="34" charset="0"/>
              </a:rPr>
              <a:t>Uppföljningsbedömning av förverkligandet av planen:</a:t>
            </a:r>
            <a:endParaRPr lang="fi-FI" sz="1200">
              <a:solidFill>
                <a:srgbClr val="000000"/>
              </a:solidFill>
              <a:effectLst/>
              <a:latin typeface="+mj-lt"/>
              <a:ea typeface="Calibri" panose="020F0502020204030204" pitchFamily="34" charset="0"/>
            </a:endParaRPr>
          </a:p>
          <a:p>
            <a:pPr marL="285750" lvl="0" indent="-285750">
              <a:spcAft>
                <a:spcPts val="205"/>
              </a:spcAft>
              <a:buFont typeface="Arial" panose="020B0604020202020204" pitchFamily="34" charset="0"/>
              <a:buChar char="•"/>
            </a:pPr>
            <a:r>
              <a:rPr lang="fi-FI" sz="1800">
                <a:solidFill>
                  <a:srgbClr val="000000"/>
                </a:solidFill>
                <a:effectLst/>
                <a:latin typeface="+mj-lt"/>
                <a:ea typeface="Calibri" panose="020F0502020204030204" pitchFamily="34" charset="0"/>
              </a:rPr>
              <a:t>regelbundet på den regionala samarbetsgruppens sammanträden</a:t>
            </a:r>
            <a:endParaRPr lang="fi-FI" sz="1200">
              <a:solidFill>
                <a:srgbClr val="000000"/>
              </a:solidFill>
              <a:latin typeface="+mj-lt"/>
              <a:ea typeface="Calibri" panose="020F0502020204030204" pitchFamily="34" charset="0"/>
            </a:endParaRPr>
          </a:p>
          <a:p>
            <a:pPr marL="285750" lvl="0" indent="-285750">
              <a:spcAft>
                <a:spcPts val="205"/>
              </a:spcAft>
              <a:buFont typeface="Arial" panose="020B0604020202020204" pitchFamily="34" charset="0"/>
              <a:buChar char="•"/>
            </a:pPr>
            <a:r>
              <a:rPr lang="fi-FI" sz="1800">
                <a:solidFill>
                  <a:srgbClr val="000000"/>
                </a:solidFill>
                <a:effectLst/>
                <a:latin typeface="+mj-lt"/>
                <a:ea typeface="Calibri" panose="020F0502020204030204" pitchFamily="34" charset="0"/>
              </a:rPr>
              <a:t>enkäter till utbildningens arrangörer, barn, unga, vårdnadshavare och välfärdsområdets arbetstagare</a:t>
            </a:r>
            <a:endParaRPr lang="fi-FI" sz="1200">
              <a:solidFill>
                <a:srgbClr val="000000"/>
              </a:solidFill>
              <a:latin typeface="+mj-lt"/>
              <a:ea typeface="Calibri" panose="020F0502020204030204" pitchFamily="34" charset="0"/>
            </a:endParaRPr>
          </a:p>
          <a:p>
            <a:pPr marL="285750" lvl="0" indent="-285750">
              <a:spcAft>
                <a:spcPts val="205"/>
              </a:spcAft>
              <a:buFont typeface="Arial" panose="020B0604020202020204" pitchFamily="34" charset="0"/>
              <a:buChar char="•"/>
            </a:pPr>
            <a:r>
              <a:rPr lang="fi-FI" sz="1800">
                <a:solidFill>
                  <a:srgbClr val="000000"/>
                </a:solidFill>
                <a:effectLst/>
                <a:latin typeface="+mj-lt"/>
                <a:ea typeface="Calibri" panose="020F0502020204030204" pitchFamily="34" charset="0"/>
              </a:rPr>
              <a:t>utnyttjandet av nationella enkäter t.ex. skolhälsovårdsenkäter</a:t>
            </a:r>
            <a:endParaRPr lang="fi-FI" sz="1200">
              <a:solidFill>
                <a:srgbClr val="000000"/>
              </a:solidFill>
              <a:latin typeface="+mj-lt"/>
              <a:ea typeface="Calibri" panose="020F0502020204030204" pitchFamily="34" charset="0"/>
            </a:endParaRPr>
          </a:p>
          <a:p>
            <a:pPr marL="285750" lvl="0" indent="-285750">
              <a:spcAft>
                <a:spcPts val="205"/>
              </a:spcAft>
              <a:buFont typeface="Arial" panose="020B0604020202020204" pitchFamily="34" charset="0"/>
              <a:buChar char="•"/>
            </a:pPr>
            <a:r>
              <a:rPr lang="fi-FI" sz="1800">
                <a:solidFill>
                  <a:srgbClr val="000000"/>
                </a:solidFill>
                <a:effectLst/>
                <a:latin typeface="+mj-lt"/>
                <a:ea typeface="Calibri" panose="020F0502020204030204" pitchFamily="34" charset="0"/>
              </a:rPr>
              <a:t>planens mål och mätare</a:t>
            </a:r>
            <a:endParaRPr lang="fi-FI" sz="1200">
              <a:solidFill>
                <a:srgbClr val="000000"/>
              </a:solidFill>
              <a:latin typeface="+mj-lt"/>
              <a:ea typeface="Calibri" panose="020F0502020204030204" pitchFamily="34" charset="0"/>
            </a:endParaRPr>
          </a:p>
          <a:p>
            <a:pPr marL="285750" lvl="0" indent="-285750">
              <a:spcAft>
                <a:spcPts val="205"/>
              </a:spcAft>
              <a:buFont typeface="Arial" panose="020B0604020202020204" pitchFamily="34" charset="0"/>
              <a:buChar char="•"/>
            </a:pPr>
            <a:r>
              <a:rPr lang="fi-FI" sz="1800">
                <a:solidFill>
                  <a:srgbClr val="000000"/>
                </a:solidFill>
                <a:effectLst/>
                <a:latin typeface="+mj-lt"/>
                <a:ea typeface="Calibri" panose="020F0502020204030204" pitchFamily="34" charset="0"/>
              </a:rPr>
              <a:t>regelbunden uppföljning av dimensionering och förverkling av dimensioneringsrekommendationer av studerandevårdens tjänster</a:t>
            </a:r>
            <a:endParaRPr lang="fi-FI" sz="1200">
              <a:solidFill>
                <a:srgbClr val="000000"/>
              </a:solidFill>
              <a:effectLst/>
              <a:latin typeface="+mj-lt"/>
              <a:ea typeface="Calibri" panose="020F0502020204030204" pitchFamily="34" charset="0"/>
            </a:endParaRPr>
          </a:p>
          <a:p>
            <a:r>
              <a:rPr lang="fi-FI" sz="1800">
                <a:solidFill>
                  <a:srgbClr val="000000"/>
                </a:solidFill>
                <a:effectLst/>
                <a:latin typeface="+mj-lt"/>
                <a:ea typeface="Calibri" panose="020F0502020204030204" pitchFamily="34" charset="0"/>
              </a:rPr>
              <a:t> </a:t>
            </a:r>
            <a:endParaRPr lang="fi-FI" sz="1200">
              <a:solidFill>
                <a:srgbClr val="000000"/>
              </a:solidFill>
              <a:effectLst/>
              <a:latin typeface="+mj-lt"/>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5" name="Tekstiruutu 4">
            <a:extLst>
              <a:ext uri="{FF2B5EF4-FFF2-40B4-BE49-F238E27FC236}">
                <a16:creationId xmlns:a16="http://schemas.microsoft.com/office/drawing/2014/main" id="{5479E640-9B2E-FC99-35AB-9CEE88287434}"/>
              </a:ext>
            </a:extLst>
          </p:cNvPr>
          <p:cNvSpPr txBox="1"/>
          <p:nvPr/>
        </p:nvSpPr>
        <p:spPr>
          <a:xfrm>
            <a:off x="5173013" y="831109"/>
            <a:ext cx="3699737" cy="2436564"/>
          </a:xfrm>
          <a:prstGeom prst="rect">
            <a:avLst/>
          </a:prstGeom>
          <a:noFill/>
          <a:ln w="28575">
            <a:solidFill>
              <a:schemeClr val="accent1"/>
            </a:solidFill>
            <a:prstDash val="dash"/>
          </a:ln>
        </p:spPr>
        <p:txBody>
          <a:bodyPr wrap="square" rtlCol="0">
            <a:spAutoFit/>
          </a:bodyPr>
          <a:lstStyle/>
          <a:p>
            <a:r>
              <a:rPr lang="fi-FI" sz="1800">
                <a:solidFill>
                  <a:srgbClr val="000000"/>
                </a:solidFill>
                <a:effectLst/>
                <a:latin typeface="+mj-lt"/>
                <a:ea typeface="Calibri" panose="020F0502020204030204" pitchFamily="34" charset="0"/>
              </a:rPr>
              <a:t>Informering av planen:</a:t>
            </a:r>
            <a:endParaRPr lang="fi-FI" sz="1200">
              <a:solidFill>
                <a:srgbClr val="000000"/>
              </a:solidFill>
              <a:effectLst/>
              <a:latin typeface="+mj-lt"/>
              <a:ea typeface="Calibri" panose="020F0502020204030204" pitchFamily="34" charset="0"/>
            </a:endParaRPr>
          </a:p>
          <a:p>
            <a:pPr marL="285750" lvl="0" indent="-285750">
              <a:spcAft>
                <a:spcPts val="210"/>
              </a:spcAft>
              <a:buFont typeface="Arial" panose="020B0604020202020204" pitchFamily="34" charset="0"/>
              <a:buChar char="•"/>
            </a:pPr>
            <a:r>
              <a:rPr lang="fi-FI" sz="1800">
                <a:solidFill>
                  <a:srgbClr val="000000"/>
                </a:solidFill>
                <a:effectLst/>
                <a:latin typeface="+mj-lt"/>
                <a:ea typeface="Calibri" panose="020F0502020204030204" pitchFamily="34" charset="0"/>
              </a:rPr>
              <a:t>öppna planen för olika organ i Vanda och Kervo välfärdsområdet</a:t>
            </a:r>
            <a:endParaRPr lang="fi-FI" sz="1200">
              <a:solidFill>
                <a:srgbClr val="000000"/>
              </a:solidFill>
              <a:latin typeface="+mj-lt"/>
              <a:ea typeface="Calibri" panose="020F0502020204030204" pitchFamily="34" charset="0"/>
            </a:endParaRPr>
          </a:p>
          <a:p>
            <a:pPr marL="285750" lvl="0" indent="-285750">
              <a:spcAft>
                <a:spcPts val="210"/>
              </a:spcAft>
              <a:buFont typeface="Arial" panose="020B0604020202020204" pitchFamily="34" charset="0"/>
              <a:buChar char="•"/>
            </a:pPr>
            <a:r>
              <a:rPr lang="fi-FI" sz="1800">
                <a:solidFill>
                  <a:srgbClr val="000000"/>
                </a:solidFill>
                <a:effectLst/>
                <a:latin typeface="+mj-lt"/>
                <a:ea typeface="Calibri" panose="020F0502020204030204" pitchFamily="34" charset="0"/>
              </a:rPr>
              <a:t>personal</a:t>
            </a:r>
            <a:endParaRPr lang="fi-FI" sz="1200">
              <a:solidFill>
                <a:srgbClr val="000000"/>
              </a:solidFill>
              <a:latin typeface="+mj-lt"/>
              <a:ea typeface="Calibri" panose="020F0502020204030204" pitchFamily="34" charset="0"/>
            </a:endParaRPr>
          </a:p>
          <a:p>
            <a:pPr marL="285750" lvl="0" indent="-285750">
              <a:spcAft>
                <a:spcPts val="210"/>
              </a:spcAft>
              <a:buFont typeface="Arial" panose="020B0604020202020204" pitchFamily="34" charset="0"/>
              <a:buChar char="•"/>
            </a:pPr>
            <a:r>
              <a:rPr lang="fi-FI" sz="1800">
                <a:solidFill>
                  <a:srgbClr val="000000"/>
                </a:solidFill>
                <a:effectLst/>
                <a:latin typeface="+mj-lt"/>
                <a:ea typeface="Calibri" panose="020F0502020204030204" pitchFamily="34" charset="0"/>
              </a:rPr>
              <a:t>arrangörer av undervisning</a:t>
            </a:r>
            <a:endParaRPr lang="fi-FI" sz="1200">
              <a:solidFill>
                <a:srgbClr val="000000"/>
              </a:solidFill>
              <a:latin typeface="+mj-lt"/>
              <a:ea typeface="Calibri" panose="020F0502020204030204" pitchFamily="34" charset="0"/>
            </a:endParaRPr>
          </a:p>
          <a:p>
            <a:pPr marL="285750" lvl="0" indent="-285750">
              <a:spcAft>
                <a:spcPts val="210"/>
              </a:spcAft>
              <a:buFont typeface="Arial" panose="020B0604020202020204" pitchFamily="34" charset="0"/>
              <a:buChar char="•"/>
            </a:pPr>
            <a:r>
              <a:rPr lang="fi-FI" sz="1800">
                <a:solidFill>
                  <a:srgbClr val="000000"/>
                </a:solidFill>
                <a:effectLst/>
                <a:latin typeface="+mj-lt"/>
                <a:ea typeface="Calibri" panose="020F0502020204030204" pitchFamily="34" charset="0"/>
              </a:rPr>
              <a:t>elever och studerande</a:t>
            </a:r>
            <a:endParaRPr lang="fi-FI" sz="1200">
              <a:solidFill>
                <a:srgbClr val="000000"/>
              </a:solidFill>
              <a:latin typeface="+mj-lt"/>
              <a:ea typeface="Calibri" panose="020F0502020204030204" pitchFamily="34" charset="0"/>
            </a:endParaRPr>
          </a:p>
          <a:p>
            <a:pPr marL="285750" lvl="0" indent="-285750">
              <a:spcAft>
                <a:spcPts val="210"/>
              </a:spcAft>
              <a:buFont typeface="Arial" panose="020B0604020202020204" pitchFamily="34" charset="0"/>
              <a:buChar char="•"/>
            </a:pPr>
            <a:r>
              <a:rPr lang="fi-FI" sz="1800">
                <a:solidFill>
                  <a:srgbClr val="000000"/>
                </a:solidFill>
                <a:effectLst/>
                <a:latin typeface="+mj-lt"/>
                <a:ea typeface="Calibri" panose="020F0502020204030204" pitchFamily="34" charset="0"/>
              </a:rPr>
              <a:t>vårdnadshavare</a:t>
            </a:r>
            <a:endParaRPr lang="fi-FI" sz="1200">
              <a:solidFill>
                <a:srgbClr val="000000"/>
              </a:solidFill>
              <a:effectLst/>
              <a:latin typeface="+mj-lt"/>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a:ln>
                <a:noFill/>
              </a:ln>
              <a:solidFill>
                <a:srgbClr val="1E1E1E"/>
              </a:solidFill>
              <a:effectLst/>
              <a:uLnTx/>
              <a:uFillTx/>
              <a:latin typeface="Calibri" panose="020F0502020204030204"/>
              <a:ea typeface="+mn-ea"/>
              <a:cs typeface="+mn-cs"/>
            </a:endParaRPr>
          </a:p>
        </p:txBody>
      </p:sp>
      <p:pic>
        <p:nvPicPr>
          <p:cNvPr id="9" name="Kuva 8">
            <a:extLst>
              <a:ext uri="{FF2B5EF4-FFF2-40B4-BE49-F238E27FC236}">
                <a16:creationId xmlns:a16="http://schemas.microsoft.com/office/drawing/2014/main" id="{02019BF2-9199-F290-E9A5-83543975AAF6}"/>
              </a:ext>
            </a:extLst>
          </p:cNvPr>
          <p:cNvPicPr>
            <a:picLocks noChangeAspect="1"/>
          </p:cNvPicPr>
          <p:nvPr/>
        </p:nvPicPr>
        <p:blipFill rotWithShape="1">
          <a:blip r:embed="rId2"/>
          <a:srcRect r="24393" b="23553"/>
          <a:stretch/>
        </p:blipFill>
        <p:spPr>
          <a:xfrm>
            <a:off x="10279928" y="4908641"/>
            <a:ext cx="1670996" cy="1776937"/>
          </a:xfrm>
          <a:prstGeom prst="rect">
            <a:avLst/>
          </a:prstGeom>
        </p:spPr>
      </p:pic>
      <p:sp>
        <p:nvSpPr>
          <p:cNvPr id="10" name="Puhekupla: Soikea 9">
            <a:extLst>
              <a:ext uri="{FF2B5EF4-FFF2-40B4-BE49-F238E27FC236}">
                <a16:creationId xmlns:a16="http://schemas.microsoft.com/office/drawing/2014/main" id="{CB449D37-2294-718B-3BA9-420AF38C109B}"/>
              </a:ext>
            </a:extLst>
          </p:cNvPr>
          <p:cNvSpPr/>
          <p:nvPr/>
        </p:nvSpPr>
        <p:spPr>
          <a:xfrm>
            <a:off x="7707085" y="3935268"/>
            <a:ext cx="2692743" cy="2585323"/>
          </a:xfrm>
          <a:prstGeom prst="wedgeEllipseCallout">
            <a:avLst>
              <a:gd name="adj1" fmla="val 56762"/>
              <a:gd name="adj2" fmla="val 28617"/>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100">
                <a:solidFill>
                  <a:srgbClr val="000000"/>
                </a:solidFill>
                <a:effectLst/>
                <a:latin typeface="+mj-lt"/>
                <a:ea typeface="Calibri" panose="020F0502020204030204" pitchFamily="34" charset="0"/>
              </a:rPr>
              <a:t>En vuxen kan hjälp dig att vara modig; jag vågar nog fråga en vuxen om jag är rädd</a:t>
            </a:r>
          </a:p>
          <a:p>
            <a:r>
              <a:rPr lang="fi-FI" sz="1100">
                <a:solidFill>
                  <a:srgbClr val="000000"/>
                </a:solidFill>
                <a:effectLst/>
                <a:latin typeface="+mj-lt"/>
                <a:ea typeface="Calibri" panose="020F0502020204030204" pitchFamily="34" charset="0"/>
              </a:rPr>
              <a:t>En vuxen kan hjälpa genom att lära och berätta. En vuxen kan berätta vad man ska säga eller göra och hjälpa</a:t>
            </a:r>
          </a:p>
          <a:p>
            <a:r>
              <a:rPr lang="fi-FI" sz="1100">
                <a:solidFill>
                  <a:srgbClr val="000000"/>
                </a:solidFill>
                <a:effectLst/>
                <a:latin typeface="+mj-lt"/>
                <a:ea typeface="Calibri" panose="020F0502020204030204" pitchFamily="34" charset="0"/>
              </a:rPr>
              <a:t>hjälpa till att lösa ett bråk</a:t>
            </a:r>
          </a:p>
        </p:txBody>
      </p:sp>
      <p:sp>
        <p:nvSpPr>
          <p:cNvPr id="11" name="Suorakulmio 10">
            <a:extLst>
              <a:ext uri="{FF2B5EF4-FFF2-40B4-BE49-F238E27FC236}">
                <a16:creationId xmlns:a16="http://schemas.microsoft.com/office/drawing/2014/main" id="{C4B111FE-129E-0A9C-2F9D-DB7874720CAD}"/>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cxnSp>
        <p:nvCxnSpPr>
          <p:cNvPr id="12" name="Yhdistin: Kaareva 11">
            <a:extLst>
              <a:ext uri="{FF2B5EF4-FFF2-40B4-BE49-F238E27FC236}">
                <a16:creationId xmlns:a16="http://schemas.microsoft.com/office/drawing/2014/main" id="{16153EFB-F209-6F3E-0258-1976F2EEE85C}"/>
              </a:ext>
            </a:extLst>
          </p:cNvPr>
          <p:cNvCxnSpPr>
            <a:cxnSpLocks/>
          </p:cNvCxnSpPr>
          <p:nvPr/>
        </p:nvCxnSpPr>
        <p:spPr>
          <a:xfrm rot="5400000" flipH="1" flipV="1">
            <a:off x="4991968" y="3491356"/>
            <a:ext cx="1082710" cy="957998"/>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Yhdistin: Kaareva 15">
            <a:extLst>
              <a:ext uri="{FF2B5EF4-FFF2-40B4-BE49-F238E27FC236}">
                <a16:creationId xmlns:a16="http://schemas.microsoft.com/office/drawing/2014/main" id="{CD197279-60C9-8DF5-D31F-F3A310923D40}"/>
              </a:ext>
            </a:extLst>
          </p:cNvPr>
          <p:cNvCxnSpPr>
            <a:cxnSpLocks/>
          </p:cNvCxnSpPr>
          <p:nvPr/>
        </p:nvCxnSpPr>
        <p:spPr>
          <a:xfrm rot="16200000" flipV="1">
            <a:off x="4764625" y="4813976"/>
            <a:ext cx="1537398" cy="958001"/>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9" name="Yhdistin: Kaareva 18">
            <a:extLst>
              <a:ext uri="{FF2B5EF4-FFF2-40B4-BE49-F238E27FC236}">
                <a16:creationId xmlns:a16="http://schemas.microsoft.com/office/drawing/2014/main" id="{C28543F7-0EC8-BC3E-FA50-4C05096AC7C2}"/>
              </a:ext>
            </a:extLst>
          </p:cNvPr>
          <p:cNvCxnSpPr>
            <a:cxnSpLocks/>
          </p:cNvCxnSpPr>
          <p:nvPr/>
        </p:nvCxnSpPr>
        <p:spPr>
          <a:xfrm rot="16200000" flipV="1">
            <a:off x="5924457" y="6254424"/>
            <a:ext cx="614453" cy="438724"/>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2" name="Yhdistin: Kaareva 21">
            <a:extLst>
              <a:ext uri="{FF2B5EF4-FFF2-40B4-BE49-F238E27FC236}">
                <a16:creationId xmlns:a16="http://schemas.microsoft.com/office/drawing/2014/main" id="{8BB139A3-FE7D-CF88-F1D7-EFE526D1A0F3}"/>
              </a:ext>
            </a:extLst>
          </p:cNvPr>
          <p:cNvCxnSpPr>
            <a:cxnSpLocks/>
          </p:cNvCxnSpPr>
          <p:nvPr/>
        </p:nvCxnSpPr>
        <p:spPr>
          <a:xfrm rot="10800000">
            <a:off x="8872752" y="1952555"/>
            <a:ext cx="1527077" cy="1489014"/>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4" name="Yhdistin: Kaareva 23">
            <a:extLst>
              <a:ext uri="{FF2B5EF4-FFF2-40B4-BE49-F238E27FC236}">
                <a16:creationId xmlns:a16="http://schemas.microsoft.com/office/drawing/2014/main" id="{A7F4B858-39FA-9264-7BAC-CFB3A149E967}"/>
              </a:ext>
            </a:extLst>
          </p:cNvPr>
          <p:cNvCxnSpPr>
            <a:cxnSpLocks/>
          </p:cNvCxnSpPr>
          <p:nvPr/>
        </p:nvCxnSpPr>
        <p:spPr>
          <a:xfrm rot="10800000" flipV="1">
            <a:off x="10567512" y="2264677"/>
            <a:ext cx="1527076" cy="1176891"/>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403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DAD277-FE71-536D-AE21-7203540077B3}"/>
              </a:ext>
            </a:extLst>
          </p:cNvPr>
          <p:cNvSpPr>
            <a:spLocks noGrp="1"/>
          </p:cNvSpPr>
          <p:nvPr>
            <p:ph type="title"/>
          </p:nvPr>
        </p:nvSpPr>
        <p:spPr>
          <a:xfrm>
            <a:off x="0" y="100742"/>
            <a:ext cx="10059435" cy="836733"/>
          </a:xfrm>
        </p:spPr>
        <p:txBody>
          <a:bodyPr anchor="ctr">
            <a:noAutofit/>
          </a:bodyPr>
          <a:lstStyle/>
          <a:p>
            <a:r>
              <a:rPr lang="fi-FI" sz="20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Information som stöder välbefinnande</a:t>
            </a:r>
            <a:br>
              <a:rPr lang="fi-FI" sz="1800">
                <a:solidFill>
                  <a:srgbClr val="000000"/>
                </a:solidFill>
                <a:effectLst/>
                <a:latin typeface="Calibri" panose="020F0502020204030204" pitchFamily="34" charset="0"/>
                <a:ea typeface="Calibri" panose="020F0502020204030204" pitchFamily="34" charset="0"/>
              </a:rPr>
            </a:br>
            <a:endParaRPr lang="en-US" sz="2800" b="0">
              <a:latin typeface="Calibri Light" panose="020F0302020204030204" pitchFamily="34" charset="0"/>
              <a:cs typeface="Calibri Light" panose="020F0302020204030204" pitchFamily="34" charset="0"/>
            </a:endParaRPr>
          </a:p>
        </p:txBody>
      </p:sp>
      <p:sp>
        <p:nvSpPr>
          <p:cNvPr id="5" name="Sisällön paikkamerkki 4">
            <a:extLst>
              <a:ext uri="{FF2B5EF4-FFF2-40B4-BE49-F238E27FC236}">
                <a16:creationId xmlns:a16="http://schemas.microsoft.com/office/drawing/2014/main" id="{F4A2CC6C-0FD9-6090-660C-E0876F0CB15E}"/>
              </a:ext>
            </a:extLst>
          </p:cNvPr>
          <p:cNvSpPr>
            <a:spLocks noGrp="1"/>
          </p:cNvSpPr>
          <p:nvPr>
            <p:ph idx="14"/>
          </p:nvPr>
        </p:nvSpPr>
        <p:spPr>
          <a:xfrm>
            <a:off x="6966810" y="1333154"/>
            <a:ext cx="4902635" cy="4561619"/>
          </a:xfrm>
        </p:spPr>
        <p:txBody>
          <a:bodyPr>
            <a:normAutofit fontScale="85000" lnSpcReduction="10000"/>
          </a:bodyPr>
          <a:lstStyle/>
          <a:p>
            <a:r>
              <a:rPr lang="fi-FI" sz="1800" b="1">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Videosarja perheille – tietoa nepsy-kirjosta</a:t>
            </a:r>
            <a:r>
              <a:rPr lang="fi-FI" sz="1800" b="1">
                <a:latin typeface="Calibri Light" panose="020F0302020204030204" pitchFamily="34" charset="0"/>
                <a:cs typeface="Calibri Light" panose="020F0302020204030204" pitchFamily="34" charset="0"/>
              </a:rPr>
              <a:t> </a:t>
            </a:r>
            <a:r>
              <a:rPr lang="fi-FI" sz="1800">
                <a:latin typeface="Calibri Light" panose="020F0302020204030204" pitchFamily="34" charset="0"/>
                <a:cs typeface="Calibri Light" panose="020F0302020204030204" pitchFamily="34" charset="0"/>
              </a:rPr>
              <a:t>(</a:t>
            </a:r>
            <a:r>
              <a:rPr lang="fi-FI"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Videoserie för familjer  –information om nepsy-spektrumet (länk))</a:t>
            </a:r>
          </a:p>
          <a:p>
            <a:r>
              <a:rPr lang="fi-FI"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 en del videor är språkversionerna engelska, svenska, estländska, ryska</a:t>
            </a:r>
          </a:p>
          <a:p>
            <a:r>
              <a:rPr lang="fi-FI"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Kommande språkversioner: engelska, svenska, estländska, ryska, somaliska, arabiska, ukraniska</a:t>
            </a:r>
          </a:p>
          <a:p>
            <a:r>
              <a:rPr lang="fi-FI"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Innehåller bl.a. tips från familjeterapeut, barnpsykiater och ergoterapeut </a:t>
            </a:r>
          </a:p>
          <a:p>
            <a:endParaRPr lang="fi-FI" sz="1800" b="1">
              <a:latin typeface="Calibri Light" panose="020F0302020204030204" pitchFamily="34" charset="0"/>
              <a:cs typeface="Calibri Light" panose="020F0302020204030204" pitchFamily="34" charset="0"/>
            </a:endParaRPr>
          </a:p>
          <a:p>
            <a:r>
              <a:rPr lang="fi-FI" sz="1800" b="1">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Parisuhteen kriisi ja ero</a:t>
            </a:r>
            <a:r>
              <a:rPr lang="fi-FI" sz="1800" b="1">
                <a:latin typeface="Calibri Light" panose="020F0302020204030204" pitchFamily="34" charset="0"/>
                <a:cs typeface="Calibri Light" panose="020F0302020204030204" pitchFamily="34" charset="0"/>
              </a:rPr>
              <a:t> </a:t>
            </a:r>
            <a:r>
              <a:rPr lang="fi-FI" sz="1400">
                <a:latin typeface="Calibri Light" panose="020F0302020204030204" pitchFamily="34" charset="0"/>
                <a:cs typeface="Calibri Light" panose="020F0302020204030204" pitchFamily="34" charset="0"/>
              </a:rPr>
              <a:t>(</a:t>
            </a:r>
            <a:r>
              <a:rPr lang="fi-FI" sz="1400">
                <a:effectLst/>
                <a:latin typeface="Calibri Light" panose="020F0302020204030204" pitchFamily="34" charset="0"/>
                <a:ea typeface="Calibri" panose="020F0502020204030204" pitchFamily="34" charset="0"/>
                <a:cs typeface="Calibri Light" panose="020F0302020204030204" pitchFamily="34" charset="0"/>
              </a:rPr>
              <a:t>Kris i parförhållandet och skilsmässa (länk))</a:t>
            </a:r>
            <a:endParaRPr lang="fi-FI" sz="1400" b="1">
              <a:latin typeface="Calibri Light" panose="020F0302020204030204" pitchFamily="34" charset="0"/>
              <a:cs typeface="Calibri Light" panose="020F0302020204030204" pitchFamily="34" charset="0"/>
            </a:endParaRPr>
          </a:p>
          <a:p>
            <a:r>
              <a:rPr lang="fi-FI" sz="1800" b="1">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Kun perheessä on lähisuhdeväkivaltaa tai sen uhkaa</a:t>
            </a:r>
            <a:r>
              <a:rPr lang="fi-FI" sz="1800" b="1">
                <a:latin typeface="Calibri Light" panose="020F0302020204030204" pitchFamily="34" charset="0"/>
                <a:cs typeface="Calibri Light" panose="020F0302020204030204" pitchFamily="34" charset="0"/>
              </a:rPr>
              <a:t> </a:t>
            </a:r>
            <a:r>
              <a:rPr lang="fi-FI" sz="1400">
                <a:latin typeface="Calibri Light" panose="020F0302020204030204" pitchFamily="34" charset="0"/>
                <a:cs typeface="Calibri Light" panose="020F0302020204030204" pitchFamily="34" charset="0"/>
              </a:rPr>
              <a:t>(</a:t>
            </a: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När det finns våld i nära relationer eller hot om det i familjen (länk))</a:t>
            </a:r>
          </a:p>
          <a:p>
            <a:endParaRPr lang="fi-FI" sz="1800" b="1">
              <a:latin typeface="Calibri Light" panose="020F0302020204030204" pitchFamily="34" charset="0"/>
              <a:cs typeface="Calibri Light" panose="020F0302020204030204" pitchFamily="34" charset="0"/>
            </a:endParaRPr>
          </a:p>
          <a:p>
            <a:r>
              <a:rPr lang="fi-FI" sz="1800" b="1">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Mitä tapahtuu kun lapsesta tehdään lastensuojeluilmoitus?</a:t>
            </a:r>
            <a:r>
              <a:rPr lang="fi-FI" sz="1800" b="1">
                <a:latin typeface="Calibri Light" panose="020F0302020204030204" pitchFamily="34" charset="0"/>
                <a:cs typeface="Calibri Light" panose="020F0302020204030204" pitchFamily="34" charset="0"/>
              </a:rPr>
              <a:t> </a:t>
            </a:r>
            <a:r>
              <a:rPr lang="fi-FI" sz="1400">
                <a:latin typeface="Calibri Light" panose="020F0302020204030204" pitchFamily="34" charset="0"/>
                <a:cs typeface="Calibri Light" panose="020F0302020204030204" pitchFamily="34" charset="0"/>
              </a:rPr>
              <a:t>(</a:t>
            </a:r>
            <a:r>
              <a:rPr lang="fi-FI" sz="14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Vad händer när man gör en barnskyddsanmälan om barnet? (länk))</a:t>
            </a:r>
            <a:endParaRPr lang="fi-FI" sz="1400">
              <a:latin typeface="Calibri Light" panose="020F0302020204030204" pitchFamily="34" charset="0"/>
              <a:cs typeface="Calibri Light" panose="020F0302020204030204" pitchFamily="34" charset="0"/>
            </a:endParaRPr>
          </a:p>
          <a:p>
            <a:r>
              <a:rPr lang="fi-FI" sz="1800" b="1">
                <a:latin typeface="Calibri Light" panose="020F0302020204030204" pitchFamily="34" charset="0"/>
                <a:cs typeface="Calibri Light" panose="020F0302020204030204" pitchFamily="34" charset="0"/>
                <a:hlinkClick r:id="rId6">
                  <a:extLst>
                    <a:ext uri="{A12FA001-AC4F-418D-AE19-62706E023703}">
                      <ahyp:hlinkClr xmlns:ahyp="http://schemas.microsoft.com/office/drawing/2018/hyperlinkcolor" val="tx"/>
                    </a:ext>
                  </a:extLst>
                </a:hlinkClick>
              </a:rPr>
              <a:t>Opas vanhemmille, joilla on huolta lapsen haastavasta tai erityisestä käyttäytymisestä </a:t>
            </a:r>
            <a:r>
              <a:rPr lang="fi-FI" sz="1800">
                <a:latin typeface="Calibri Light" panose="020F0302020204030204" pitchFamily="34" charset="0"/>
                <a:cs typeface="Calibri Light" panose="020F0302020204030204" pitchFamily="34" charset="0"/>
              </a:rPr>
              <a:t>(</a:t>
            </a:r>
            <a:r>
              <a:rPr lang="fi-FI" sz="1400">
                <a:effectLst/>
                <a:latin typeface="Calibri Light" panose="020F0302020204030204" pitchFamily="34" charset="0"/>
                <a:ea typeface="Calibri" panose="020F0502020204030204" pitchFamily="34" charset="0"/>
                <a:cs typeface="Calibri Light" panose="020F0302020204030204" pitchFamily="34" charset="0"/>
              </a:rPr>
              <a:t>En guide för familjen, som är oroliga för barnets utmanande eller särskilda beteende (länk))</a:t>
            </a:r>
            <a:endParaRPr lang="fi-FI" sz="1400">
              <a:latin typeface="Calibri Light" panose="020F0302020204030204" pitchFamily="34" charset="0"/>
              <a:cs typeface="Calibri Light" panose="020F0302020204030204" pitchFamily="34" charset="0"/>
            </a:endParaRPr>
          </a:p>
          <a:p>
            <a:endParaRPr lang="fi-FI" sz="1500" b="1"/>
          </a:p>
        </p:txBody>
      </p:sp>
      <p:pic>
        <p:nvPicPr>
          <p:cNvPr id="10" name="Kuva 9">
            <a:extLst>
              <a:ext uri="{FF2B5EF4-FFF2-40B4-BE49-F238E27FC236}">
                <a16:creationId xmlns:a16="http://schemas.microsoft.com/office/drawing/2014/main" id="{9C541CB0-02D4-5537-0749-6D2EA041878B}"/>
              </a:ext>
            </a:extLst>
          </p:cNvPr>
          <p:cNvPicPr>
            <a:picLocks noChangeAspect="1"/>
          </p:cNvPicPr>
          <p:nvPr/>
        </p:nvPicPr>
        <p:blipFill rotWithShape="1">
          <a:blip r:embed="rId7"/>
          <a:srcRect l="16627" t="12915" r="15018" b="9879"/>
          <a:stretch/>
        </p:blipFill>
        <p:spPr>
          <a:xfrm>
            <a:off x="114730" y="818258"/>
            <a:ext cx="6737350" cy="4280447"/>
          </a:xfrm>
          <a:prstGeom prst="rect">
            <a:avLst/>
          </a:prstGeom>
        </p:spPr>
      </p:pic>
    </p:spTree>
    <p:extLst>
      <p:ext uri="{BB962C8B-B14F-4D97-AF65-F5344CB8AC3E}">
        <p14:creationId xmlns:p14="http://schemas.microsoft.com/office/powerpoint/2010/main" val="108766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36E7-51A1-570B-6B36-802FBFD94A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680DB43-216F-EB62-92D5-47A76C7DD187}"/>
              </a:ext>
            </a:extLst>
          </p:cNvPr>
          <p:cNvSpPr>
            <a:spLocks noGrp="1"/>
          </p:cNvSpPr>
          <p:nvPr>
            <p:ph type="title"/>
          </p:nvPr>
        </p:nvSpPr>
        <p:spPr>
          <a:xfrm>
            <a:off x="3583461" y="92947"/>
            <a:ext cx="10260000" cy="698486"/>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fi-FI" sz="2000" b="0" i="0" u="none" strike="noStrike" kern="1200" cap="none" spc="0" normalizeH="0" baseline="0" noProof="0">
                <a:ln>
                  <a:noFill/>
                </a:ln>
                <a:solidFill>
                  <a:srgbClr val="000000"/>
                </a:solidFill>
                <a:effectLst/>
                <a:uLnTx/>
                <a:uFillTx/>
                <a:latin typeface="+mj-lt"/>
                <a:ea typeface="Calibri" panose="020F0502020204030204" pitchFamily="34" charset="0"/>
                <a:cs typeface="+mn-cs"/>
              </a:rPr>
              <a:t>INLEDNING</a:t>
            </a:r>
            <a:br>
              <a:rPr kumimoji="0" lang="fi-FI"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br>
            <a:endParaRPr lang="fi-FI" sz="2000">
              <a:latin typeface="Calibri Light"/>
              <a:cs typeface="Calibri"/>
            </a:endParaRPr>
          </a:p>
        </p:txBody>
      </p:sp>
      <p:sp>
        <p:nvSpPr>
          <p:cNvPr id="4" name="Tekstiruutu 3">
            <a:extLst>
              <a:ext uri="{FF2B5EF4-FFF2-40B4-BE49-F238E27FC236}">
                <a16:creationId xmlns:a16="http://schemas.microsoft.com/office/drawing/2014/main" id="{9E3AC18A-0747-998A-79AC-95B6F11BBDE6}"/>
              </a:ext>
            </a:extLst>
          </p:cNvPr>
          <p:cNvSpPr txBox="1"/>
          <p:nvPr/>
        </p:nvSpPr>
        <p:spPr>
          <a:xfrm>
            <a:off x="3583462" y="452937"/>
            <a:ext cx="7779956" cy="6294031"/>
          </a:xfrm>
          <a:prstGeom prst="rect">
            <a:avLst/>
          </a:prstGeom>
          <a:noFill/>
        </p:spPr>
        <p:txBody>
          <a:bodyPr wrap="square" lIns="91440" tIns="45720" rIns="91440" bIns="45720" anchor="t">
            <a:spAutoFit/>
          </a:bodyPr>
          <a:lstStyle/>
          <a:p>
            <a:r>
              <a:rPr lang="fi-FI" sz="1600">
                <a:solidFill>
                  <a:schemeClr val="accent4"/>
                </a:solidFill>
                <a:effectLst/>
                <a:latin typeface="+mj-lt"/>
                <a:ea typeface="Calibri" panose="020F0502020204030204" pitchFamily="34" charset="0"/>
              </a:rPr>
              <a:t>Enligt lagen</a:t>
            </a:r>
            <a:r>
              <a:rPr lang="fi-FI" sz="1200">
                <a:solidFill>
                  <a:schemeClr val="accent4"/>
                </a:solidFill>
                <a:latin typeface="+mj-lt"/>
                <a:ea typeface="Calibri" panose="020F0502020204030204" pitchFamily="34" charset="0"/>
              </a:rPr>
              <a:t> </a:t>
            </a:r>
            <a:r>
              <a:rPr lang="fi-FI" sz="1600">
                <a:solidFill>
                  <a:schemeClr val="accent4"/>
                </a:solidFill>
                <a:effectLst/>
                <a:latin typeface="+mj-lt"/>
                <a:ea typeface="Calibri" panose="020F0502020204030204" pitchFamily="34" charset="0"/>
              </a:rPr>
              <a:t>om elev- och </a:t>
            </a:r>
            <a:r>
              <a:rPr lang="fi-FI" sz="1600">
                <a:solidFill>
                  <a:srgbClr val="000000"/>
                </a:solidFill>
                <a:effectLst/>
                <a:latin typeface="+mj-lt"/>
                <a:ea typeface="Calibri" panose="020F0502020204030204" pitchFamily="34" charset="0"/>
              </a:rPr>
              <a:t>studerandevården ska välfärdsområdet ha en regional studerandevårdsplan per fullmäktigeperiod för ordnandet av studerandevårdens tjänster som välfärdsområdet ansvarar för. Planen har gjorts i samarbete med medlemmar av den regionala studerandevårdsgruppen genom att engagera elever, närstående och personal i utarbetningen av planen.</a:t>
            </a:r>
            <a:endParaRPr lang="fi-FI" sz="1200">
              <a:solidFill>
                <a:srgbClr val="000000"/>
              </a:solidFill>
              <a:effectLst/>
              <a:latin typeface="+mj-lt"/>
              <a:ea typeface="Calibri" panose="020F0502020204030204" pitchFamily="34" charset="0"/>
            </a:endParaRPr>
          </a:p>
          <a:p>
            <a:r>
              <a:rPr lang="fi-FI" sz="1600">
                <a:solidFill>
                  <a:srgbClr val="000000"/>
                </a:solidFill>
                <a:effectLst/>
                <a:latin typeface="+mj-lt"/>
                <a:ea typeface="Calibri" panose="020F0502020204030204" pitchFamily="34" charset="0"/>
              </a:rPr>
              <a:t>Denna plan har godkänts xx.xx.2024. Planen omfattar studerandevårdens tjänster som hör till förskoleundervisningen, grundläggande utbildningen samt andra stadiets elever och den grundar sig på undervisnings- och utbildningsarrangörens elevhälsoplan. </a:t>
            </a:r>
          </a:p>
          <a:p>
            <a:endParaRPr lang="fi-FI" sz="1400">
              <a:solidFill>
                <a:srgbClr val="000000"/>
              </a:solidFill>
              <a:effectLst/>
              <a:latin typeface="+mj-lt"/>
              <a:ea typeface="Calibri" panose="020F0502020204030204" pitchFamily="34" charset="0"/>
            </a:endParaRPr>
          </a:p>
          <a:p>
            <a:r>
              <a:rPr lang="fi-FI" sz="1400">
                <a:solidFill>
                  <a:srgbClr val="000000"/>
                </a:solidFill>
                <a:effectLst/>
                <a:latin typeface="+mj-lt"/>
                <a:ea typeface="Calibri" panose="020F0502020204030204" pitchFamily="34" charset="0"/>
              </a:rPr>
              <a:t>Planen ska enligt lag om elev- och studerandevård 13§ omfatta:</a:t>
            </a:r>
          </a:p>
          <a:p>
            <a:r>
              <a:rPr lang="fi-FI" sz="1400">
                <a:solidFill>
                  <a:srgbClr val="000000"/>
                </a:solidFill>
                <a:effectLst/>
                <a:latin typeface="+mj-lt"/>
                <a:ea typeface="Calibri" panose="020F0502020204030204" pitchFamily="34" charset="0"/>
              </a:rPr>
              <a:t>1)mål och centrala principer med regionalt för genomförandet av studerandevårdens tjänster </a:t>
            </a:r>
          </a:p>
          <a:p>
            <a:r>
              <a:rPr lang="fi-FI" sz="1400">
                <a:solidFill>
                  <a:srgbClr val="000000"/>
                </a:solidFill>
                <a:effectLst/>
                <a:latin typeface="+mj-lt"/>
                <a:ea typeface="Calibri" panose="020F0502020204030204" pitchFamily="34" charset="0"/>
              </a:rPr>
              <a:t>2)plan över samarbetet mellan välfärdsområdet och utbildningens arrangörer för genomförandet av studerandevårdens helhet.</a:t>
            </a:r>
          </a:p>
          <a:p>
            <a:r>
              <a:rPr lang="fi-FI" sz="1400">
                <a:solidFill>
                  <a:srgbClr val="000000"/>
                </a:solidFill>
                <a:effectLst/>
                <a:latin typeface="+mj-lt"/>
                <a:ea typeface="Calibri" panose="020F0502020204030204" pitchFamily="34" charset="0"/>
              </a:rPr>
              <a:t>3)bedömningar av studerandevårdstjänsternas helhetsbehov som kommit fram ur de elevhälsoplaner som gjorts av undervisningsarrangörer som finns i välfärdsområdet och andra nödvändiga åtgärder.</a:t>
            </a:r>
          </a:p>
          <a:p>
            <a:r>
              <a:rPr lang="fi-FI" sz="1400">
                <a:solidFill>
                  <a:srgbClr val="000000"/>
                </a:solidFill>
                <a:effectLst/>
                <a:latin typeface="+mj-lt"/>
                <a:ea typeface="Calibri" panose="020F0502020204030204" pitchFamily="34" charset="0"/>
              </a:rPr>
              <a:t>4) plan för fördelning av studerandevårdstjänsternas resurser.</a:t>
            </a:r>
          </a:p>
          <a:p>
            <a:r>
              <a:rPr lang="fi-FI" sz="1400">
                <a:solidFill>
                  <a:srgbClr val="000000"/>
                </a:solidFill>
                <a:effectLst/>
                <a:latin typeface="+mj-lt"/>
                <a:ea typeface="Calibri" panose="020F0502020204030204" pitchFamily="34" charset="0"/>
              </a:rPr>
              <a:t>5) åtgärder för genomförande och uppföljning av den regionala elevhälsoplanen.</a:t>
            </a:r>
          </a:p>
          <a:p>
            <a:endParaRPr lang="fi-FI" sz="1400">
              <a:solidFill>
                <a:srgbClr val="000000"/>
              </a:solidFill>
              <a:effectLst/>
              <a:latin typeface="+mj-lt"/>
              <a:ea typeface="Calibri" panose="020F0502020204030204" pitchFamily="34" charset="0"/>
            </a:endParaRPr>
          </a:p>
          <a:p>
            <a:r>
              <a:rPr lang="fi-FI" sz="1600">
                <a:solidFill>
                  <a:srgbClr val="000000"/>
                </a:solidFill>
                <a:effectLst/>
                <a:latin typeface="+mj-lt"/>
                <a:ea typeface="Calibri" panose="020F0502020204030204" pitchFamily="34" charset="0"/>
              </a:rPr>
              <a:t>Elevhälsoplanen bifogas som en del av Vanda och Kervo välfärdsområdets </a:t>
            </a:r>
            <a:r>
              <a:rPr lang="fi-FI" sz="1600">
                <a:solidFill>
                  <a:schemeClr val="accent4"/>
                </a:solidFill>
                <a:effectLst/>
                <a:latin typeface="+mj-lt"/>
                <a:ea typeface="Calibri" panose="020F0502020204030204" pitchFamily="34" charset="0"/>
              </a:rPr>
              <a:t>välfärdsplan för barn och unga.</a:t>
            </a:r>
          </a:p>
          <a:p>
            <a:pPr lvl="0">
              <a:spcAft>
                <a:spcPts val="175"/>
              </a:spcAft>
            </a:pPr>
            <a:endParaRPr lang="fi-FI" i="1">
              <a:solidFill>
                <a:schemeClr val="accent4"/>
              </a:solidFill>
              <a:latin typeface="+mj-lt"/>
              <a:ea typeface="Calibri" panose="020F0502020204030204" pitchFamily="34" charset="0"/>
            </a:endParaRPr>
          </a:p>
          <a:p>
            <a:pPr lvl="0">
              <a:spcAft>
                <a:spcPts val="175"/>
              </a:spcAft>
            </a:pPr>
            <a:r>
              <a:rPr lang="fi-FI" sz="1600" i="1">
                <a:solidFill>
                  <a:schemeClr val="accent4"/>
                </a:solidFill>
                <a:effectLst/>
                <a:latin typeface="+mj-lt"/>
                <a:ea typeface="Calibri" panose="020F0502020204030204" pitchFamily="34" charset="0"/>
              </a:rPr>
              <a:t>I planen finns en grön streckad linje som beskriver, att varje sak i studerandevården är viktig och den har en inverkan på alla studerandes vardag, resurser och framgång i studierna.</a:t>
            </a:r>
          </a:p>
          <a:p>
            <a:pPr lvl="0">
              <a:spcAft>
                <a:spcPts val="175"/>
              </a:spcAft>
            </a:pPr>
            <a:endParaRPr lang="fi-FI" sz="1600">
              <a:solidFill>
                <a:schemeClr val="accent4"/>
              </a:solidFill>
              <a:effectLst/>
              <a:latin typeface="+mj-lt"/>
              <a:ea typeface="Calibri" panose="020F0502020204030204" pitchFamily="34" charset="0"/>
            </a:endParaRPr>
          </a:p>
          <a:p>
            <a:r>
              <a:rPr lang="fi-FI" sz="1600" i="1">
                <a:solidFill>
                  <a:schemeClr val="accent4"/>
                </a:solidFill>
                <a:effectLst/>
                <a:latin typeface="+mj-lt"/>
                <a:ea typeface="Calibri" panose="020F0502020204030204" pitchFamily="34" charset="0"/>
                <a:cs typeface="Times New Roman" panose="02020603050405020304" pitchFamily="18" charset="0"/>
              </a:rPr>
              <a:t>Den lille mannen som ibland dyker upp i det högra nedre hörnet berättar tankar och visheter som samlats in av förskolebarnen.</a:t>
            </a:r>
            <a:endParaRPr kumimoji="0" lang="fi-FI" sz="1600" b="0" i="0" u="none" strike="noStrike" kern="1200" cap="none" spc="0" normalizeH="0" baseline="0" noProof="0">
              <a:ln>
                <a:noFill/>
              </a:ln>
              <a:solidFill>
                <a:schemeClr val="accent4"/>
              </a:solidFill>
              <a:effectLst/>
              <a:uLnTx/>
              <a:uFillTx/>
              <a:latin typeface="+mj-lt"/>
              <a:ea typeface="+mn-ea"/>
              <a:cs typeface="Calibri Light"/>
            </a:endParaRPr>
          </a:p>
        </p:txBody>
      </p:sp>
      <p:pic>
        <p:nvPicPr>
          <p:cNvPr id="3" name="Kuva 2">
            <a:extLst>
              <a:ext uri="{FF2B5EF4-FFF2-40B4-BE49-F238E27FC236}">
                <a16:creationId xmlns:a16="http://schemas.microsoft.com/office/drawing/2014/main" id="{B3FC87E4-07A7-D5EC-0EE9-87048A86DCAB}"/>
              </a:ext>
            </a:extLst>
          </p:cNvPr>
          <p:cNvPicPr>
            <a:picLocks noChangeAspect="1"/>
          </p:cNvPicPr>
          <p:nvPr/>
        </p:nvPicPr>
        <p:blipFill>
          <a:blip r:embed="rId2"/>
          <a:stretch>
            <a:fillRect/>
          </a:stretch>
        </p:blipFill>
        <p:spPr>
          <a:xfrm>
            <a:off x="112667" y="2851484"/>
            <a:ext cx="2896004" cy="3219899"/>
          </a:xfrm>
          <a:prstGeom prst="rect">
            <a:avLst/>
          </a:prstGeom>
        </p:spPr>
      </p:pic>
      <p:pic>
        <p:nvPicPr>
          <p:cNvPr id="5" name="Kuva 4">
            <a:extLst>
              <a:ext uri="{FF2B5EF4-FFF2-40B4-BE49-F238E27FC236}">
                <a16:creationId xmlns:a16="http://schemas.microsoft.com/office/drawing/2014/main" id="{2EDC7504-A7C5-BC25-8D26-57DEB6C2A90D}"/>
              </a:ext>
            </a:extLst>
          </p:cNvPr>
          <p:cNvPicPr>
            <a:picLocks noChangeAspect="1"/>
          </p:cNvPicPr>
          <p:nvPr/>
        </p:nvPicPr>
        <p:blipFill>
          <a:blip r:embed="rId3"/>
          <a:stretch>
            <a:fillRect/>
          </a:stretch>
        </p:blipFill>
        <p:spPr>
          <a:xfrm>
            <a:off x="253503" y="2976499"/>
            <a:ext cx="885949" cy="905001"/>
          </a:xfrm>
          <a:prstGeom prst="rect">
            <a:avLst/>
          </a:prstGeom>
        </p:spPr>
      </p:pic>
      <p:sp>
        <p:nvSpPr>
          <p:cNvPr id="6" name="Puhekupla: Suorakulmio, kulmat pyöristettu 5">
            <a:extLst>
              <a:ext uri="{FF2B5EF4-FFF2-40B4-BE49-F238E27FC236}">
                <a16:creationId xmlns:a16="http://schemas.microsoft.com/office/drawing/2014/main" id="{1D29610B-721C-089B-CA9E-7B3AEDB754A0}"/>
              </a:ext>
            </a:extLst>
          </p:cNvPr>
          <p:cNvSpPr/>
          <p:nvPr/>
        </p:nvSpPr>
        <p:spPr>
          <a:xfrm>
            <a:off x="238002" y="545237"/>
            <a:ext cx="3040436" cy="2243740"/>
          </a:xfrm>
          <a:prstGeom prst="wedgeRoundRectCallout">
            <a:avLst>
              <a:gd name="adj1" fmla="val 12280"/>
              <a:gd name="adj2" fmla="val 70719"/>
              <a:gd name="adj3" fmla="val 16667"/>
            </a:avLst>
          </a:prstGeom>
          <a:ln w="28575">
            <a:solidFill>
              <a:schemeClr val="accent1"/>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lnSpc>
                <a:spcPct val="107000"/>
              </a:lnSpc>
              <a:spcAft>
                <a:spcPts val="800"/>
              </a:spcAft>
            </a:pPr>
            <a:r>
              <a:rPr lang="fi-FI" sz="1600" kern="100">
                <a:solidFill>
                  <a:schemeClr val="accent4"/>
                </a:solidFill>
                <a:effectLst/>
                <a:latin typeface="+mj-lt"/>
                <a:ea typeface="Calibri" panose="020F0502020204030204" pitchFamily="34" charset="0"/>
                <a:cs typeface="Times New Roman" panose="02020603050405020304" pitchFamily="18" charset="0"/>
              </a:rPr>
              <a:t>I planen beskrivs ordnandet av studerandevårdens tjänster. Med hjälp av den säkerställer man även en tjänst av jämn kvalitet och stärker samarbetet. Planen styr studerandevårdspersonalens arbete.</a:t>
            </a:r>
            <a:endParaRPr lang="fi-FI" sz="1100" kern="100">
              <a:solidFill>
                <a:schemeClr val="accent4"/>
              </a:solidFill>
              <a:effectLst/>
              <a:latin typeface="+mj-lt"/>
              <a:ea typeface="Calibri" panose="020F0502020204030204" pitchFamily="34" charset="0"/>
              <a:cs typeface="Times New Roman" panose="02020603050405020304" pitchFamily="18" charset="0"/>
            </a:endParaRPr>
          </a:p>
        </p:txBody>
      </p:sp>
      <p:sp>
        <p:nvSpPr>
          <p:cNvPr id="7" name="Suorakulmio 6">
            <a:extLst>
              <a:ext uri="{FF2B5EF4-FFF2-40B4-BE49-F238E27FC236}">
                <a16:creationId xmlns:a16="http://schemas.microsoft.com/office/drawing/2014/main" id="{BBB2E819-E63C-50A5-16F1-738D50696414}"/>
              </a:ext>
            </a:extLst>
          </p:cNvPr>
          <p:cNvSpPr/>
          <p:nvPr/>
        </p:nvSpPr>
        <p:spPr>
          <a:xfrm>
            <a:off x="91037" y="103694"/>
            <a:ext cx="11988295" cy="6661359"/>
          </a:xfrm>
          <a:prstGeom prst="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cxnSp>
        <p:nvCxnSpPr>
          <p:cNvPr id="8" name="Yhdistin: Kaareva 7">
            <a:extLst>
              <a:ext uri="{FF2B5EF4-FFF2-40B4-BE49-F238E27FC236}">
                <a16:creationId xmlns:a16="http://schemas.microsoft.com/office/drawing/2014/main" id="{76B44AE7-E357-0AE6-D415-5638A9F5AFC1}"/>
              </a:ext>
            </a:extLst>
          </p:cNvPr>
          <p:cNvCxnSpPr>
            <a:cxnSpLocks/>
          </p:cNvCxnSpPr>
          <p:nvPr/>
        </p:nvCxnSpPr>
        <p:spPr>
          <a:xfrm flipV="1">
            <a:off x="2654406" y="5495278"/>
            <a:ext cx="929055" cy="512947"/>
          </a:xfrm>
          <a:prstGeom prst="curvedConnector3">
            <a:avLst>
              <a:gd name="adj1" fmla="val 50000"/>
            </a:avLst>
          </a:prstGeom>
          <a:noFill/>
          <a:ln w="28575" cap="flat" cmpd="sng" algn="ctr">
            <a:solidFill>
              <a:srgbClr val="00983A"/>
            </a:solidFill>
            <a:prstDash val="dash"/>
            <a:miter lim="800000"/>
          </a:ln>
          <a:effectLst/>
        </p:spPr>
      </p:cxnSp>
    </p:spTree>
    <p:extLst>
      <p:ext uri="{BB962C8B-B14F-4D97-AF65-F5344CB8AC3E}">
        <p14:creationId xmlns:p14="http://schemas.microsoft.com/office/powerpoint/2010/main" val="385561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478E4-0E23-0290-BF33-BE21729A7A5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9193CA4-E3CF-42EF-6DB5-E4A4C9C51C5E}"/>
              </a:ext>
            </a:extLst>
          </p:cNvPr>
          <p:cNvSpPr>
            <a:spLocks noGrp="1"/>
          </p:cNvSpPr>
          <p:nvPr>
            <p:ph type="title"/>
          </p:nvPr>
        </p:nvSpPr>
        <p:spPr>
          <a:xfrm>
            <a:off x="91038" y="-548329"/>
            <a:ext cx="10260000" cy="1325563"/>
          </a:xfrm>
        </p:spPr>
        <p:txBody>
          <a:bodyPr>
            <a:normAutofit/>
          </a:bodyPr>
          <a:lstStyle/>
          <a:p>
            <a:r>
              <a:rPr lang="fi-FI" sz="1800" kern="100">
                <a:effectLst/>
                <a:latin typeface="+mj-lt"/>
                <a:ea typeface="Calibri" panose="020F0502020204030204" pitchFamily="34" charset="0"/>
                <a:cs typeface="Times New Roman" panose="02020603050405020304" pitchFamily="18" charset="0"/>
              </a:rPr>
              <a:t>PLANER SOM STÖDER BARN OCH UNGAS VÄLBEFINNANDE</a:t>
            </a:r>
            <a:br>
              <a:rPr lang="fi-FI" sz="1800" kern="100">
                <a:effectLst/>
                <a:latin typeface="Calibri" panose="020F0502020204030204" pitchFamily="34" charset="0"/>
                <a:ea typeface="Calibri" panose="020F0502020204030204" pitchFamily="34" charset="0"/>
                <a:cs typeface="Times New Roman" panose="02020603050405020304" pitchFamily="18" charset="0"/>
              </a:rPr>
            </a:br>
            <a:endParaRPr lang="fi-FI" sz="2000">
              <a:latin typeface="+mj-lt"/>
            </a:endParaRPr>
          </a:p>
        </p:txBody>
      </p:sp>
      <p:sp>
        <p:nvSpPr>
          <p:cNvPr id="3" name="Suorakulmio 2">
            <a:extLst>
              <a:ext uri="{FF2B5EF4-FFF2-40B4-BE49-F238E27FC236}">
                <a16:creationId xmlns:a16="http://schemas.microsoft.com/office/drawing/2014/main" id="{D95F676A-11E7-16A7-07BB-72247BEB1DDA}"/>
              </a:ext>
            </a:extLst>
          </p:cNvPr>
          <p:cNvSpPr/>
          <p:nvPr/>
        </p:nvSpPr>
        <p:spPr>
          <a:xfrm>
            <a:off x="1306252" y="996482"/>
            <a:ext cx="3256020" cy="1771259"/>
          </a:xfrm>
          <a:prstGeom prst="rect">
            <a:avLst/>
          </a:prstGeom>
          <a:noFill/>
          <a:ln w="34925" cap="rnd">
            <a:solidFill>
              <a:schemeClr val="tx2"/>
            </a:solidFill>
            <a:extLst>
              <a:ext uri="{C807C97D-BFC1-408E-A445-0C87EB9F89A2}">
                <ask:lineSketchStyleProps xmlns:ask="http://schemas.microsoft.com/office/drawing/2018/sketchyshapes" sd="1219033472">
                  <a:custGeom>
                    <a:avLst/>
                    <a:gdLst>
                      <a:gd name="connsiteX0" fmla="*/ 0 w 5220868"/>
                      <a:gd name="connsiteY0" fmla="*/ 0 h 2625722"/>
                      <a:gd name="connsiteX1" fmla="*/ 5220868 w 5220868"/>
                      <a:gd name="connsiteY1" fmla="*/ 0 h 2625722"/>
                      <a:gd name="connsiteX2" fmla="*/ 5220868 w 5220868"/>
                      <a:gd name="connsiteY2" fmla="*/ 2625722 h 2625722"/>
                      <a:gd name="connsiteX3" fmla="*/ 0 w 5220868"/>
                      <a:gd name="connsiteY3" fmla="*/ 2625722 h 2625722"/>
                      <a:gd name="connsiteX4" fmla="*/ 0 w 5220868"/>
                      <a:gd name="connsiteY4" fmla="*/ 0 h 262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868" h="2625722" extrusionOk="0">
                        <a:moveTo>
                          <a:pt x="0" y="0"/>
                        </a:moveTo>
                        <a:cubicBezTo>
                          <a:pt x="1046989" y="118645"/>
                          <a:pt x="2929095" y="116012"/>
                          <a:pt x="5220868" y="0"/>
                        </a:cubicBezTo>
                        <a:cubicBezTo>
                          <a:pt x="5087986" y="450277"/>
                          <a:pt x="5305819" y="1943383"/>
                          <a:pt x="5220868" y="2625722"/>
                        </a:cubicBezTo>
                        <a:cubicBezTo>
                          <a:pt x="3562759" y="2760322"/>
                          <a:pt x="1215838" y="2468526"/>
                          <a:pt x="0" y="2625722"/>
                        </a:cubicBezTo>
                        <a:cubicBezTo>
                          <a:pt x="-20187" y="1376016"/>
                          <a:pt x="-152480" y="30191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302783"/>
              </a:solidFill>
              <a:effectLst/>
              <a:uLnTx/>
              <a:uFillTx/>
              <a:latin typeface="Calibri Light" panose="020F0302020204030204"/>
              <a:ea typeface="+mn-ea"/>
              <a:cs typeface="+mn-cs"/>
            </a:endParaRPr>
          </a:p>
        </p:txBody>
      </p:sp>
      <p:sp>
        <p:nvSpPr>
          <p:cNvPr id="4" name="Suorakulmio 3">
            <a:extLst>
              <a:ext uri="{FF2B5EF4-FFF2-40B4-BE49-F238E27FC236}">
                <a16:creationId xmlns:a16="http://schemas.microsoft.com/office/drawing/2014/main" id="{820518E3-35B9-A7C3-41AB-5F8E1DEFCAA5}"/>
              </a:ext>
            </a:extLst>
          </p:cNvPr>
          <p:cNvSpPr/>
          <p:nvPr/>
        </p:nvSpPr>
        <p:spPr>
          <a:xfrm>
            <a:off x="2546020" y="4760137"/>
            <a:ext cx="2163392" cy="1078131"/>
          </a:xfrm>
          <a:prstGeom prst="rect">
            <a:avLst/>
          </a:prstGeom>
          <a:noFill/>
          <a:ln w="38100" cmpd="sng">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kern="100">
                <a:solidFill>
                  <a:schemeClr val="accent4"/>
                </a:solidFill>
                <a:effectLst/>
                <a:latin typeface="+mj-lt"/>
                <a:ea typeface="Calibri" panose="020F0502020204030204" pitchFamily="34" charset="0"/>
                <a:cs typeface="Times New Roman" panose="02020603050405020304" pitchFamily="18" charset="0"/>
              </a:rPr>
              <a:t>Regional välfärdsplan för barn och unga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6" name="Suorakulmio 5">
            <a:extLst>
              <a:ext uri="{FF2B5EF4-FFF2-40B4-BE49-F238E27FC236}">
                <a16:creationId xmlns:a16="http://schemas.microsoft.com/office/drawing/2014/main" id="{6286CB8E-1699-8B01-1B89-8E3A5390DFAC}"/>
              </a:ext>
            </a:extLst>
          </p:cNvPr>
          <p:cNvSpPr/>
          <p:nvPr/>
        </p:nvSpPr>
        <p:spPr>
          <a:xfrm>
            <a:off x="7170753" y="5447920"/>
            <a:ext cx="2181385" cy="1015663"/>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kern="100">
                <a:solidFill>
                  <a:schemeClr val="accent4"/>
                </a:solidFill>
                <a:effectLst/>
                <a:latin typeface="+mj-lt"/>
                <a:ea typeface="Calibri" panose="020F0502020204030204" pitchFamily="34" charset="0"/>
                <a:cs typeface="Times New Roman" panose="02020603050405020304" pitchFamily="18" charset="0"/>
              </a:rPr>
              <a:t>Regional välfärdsplan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9" name="Suorakulmio 8">
            <a:extLst>
              <a:ext uri="{FF2B5EF4-FFF2-40B4-BE49-F238E27FC236}">
                <a16:creationId xmlns:a16="http://schemas.microsoft.com/office/drawing/2014/main" id="{0470B0A9-A8DC-E0B6-9D8F-BB8C17E05835}"/>
              </a:ext>
            </a:extLst>
          </p:cNvPr>
          <p:cNvSpPr/>
          <p:nvPr/>
        </p:nvSpPr>
        <p:spPr>
          <a:xfrm>
            <a:off x="9692093" y="3114614"/>
            <a:ext cx="2261419" cy="872978"/>
          </a:xfrm>
          <a:prstGeom prst="rect">
            <a:avLst/>
          </a:prstGeom>
          <a:noFill/>
          <a:ln w="285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kern="100">
                <a:solidFill>
                  <a:schemeClr val="accent4"/>
                </a:solidFill>
                <a:effectLst/>
                <a:latin typeface="+mj-lt"/>
                <a:ea typeface="Calibri" panose="020F0502020204030204" pitchFamily="34" charset="0"/>
                <a:cs typeface="Times New Roman" panose="02020603050405020304" pitchFamily="18" charset="0"/>
              </a:rPr>
              <a:t>Vanda och Kervo välfärdsplaner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0" name="Suorakulmio 9">
            <a:extLst>
              <a:ext uri="{FF2B5EF4-FFF2-40B4-BE49-F238E27FC236}">
                <a16:creationId xmlns:a16="http://schemas.microsoft.com/office/drawing/2014/main" id="{93BAFDF5-9C9E-853F-A9E1-2751F3AAE41E}"/>
              </a:ext>
            </a:extLst>
          </p:cNvPr>
          <p:cNvSpPr/>
          <p:nvPr/>
        </p:nvSpPr>
        <p:spPr>
          <a:xfrm>
            <a:off x="8382202" y="1884283"/>
            <a:ext cx="2656891" cy="991905"/>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1" name="Tekstiruutu 10">
            <a:extLst>
              <a:ext uri="{FF2B5EF4-FFF2-40B4-BE49-F238E27FC236}">
                <a16:creationId xmlns:a16="http://schemas.microsoft.com/office/drawing/2014/main" id="{CE398549-76BB-634E-7E17-7E1670B05D54}"/>
              </a:ext>
            </a:extLst>
          </p:cNvPr>
          <p:cNvSpPr txBox="1"/>
          <p:nvPr/>
        </p:nvSpPr>
        <p:spPr>
          <a:xfrm>
            <a:off x="1565890" y="3206230"/>
            <a:ext cx="1830274" cy="1200329"/>
          </a:xfrm>
          <a:prstGeom prst="rect">
            <a:avLst/>
          </a:prstGeom>
          <a:noFill/>
        </p:spPr>
        <p:txBody>
          <a:bodyPr wrap="square" lIns="91440" tIns="45720" rIns="91440" bIns="45720" rtlCol="0" anchor="t">
            <a:spAutoFit/>
          </a:bodyPr>
          <a:lstStyle/>
          <a:p>
            <a:r>
              <a:rPr lang="fi-FI" sz="1200" i="1" kern="100">
                <a:solidFill>
                  <a:schemeClr val="accent4"/>
                </a:solidFill>
                <a:effectLst/>
                <a:latin typeface="+mj-lt"/>
                <a:ea typeface="Calibri" panose="020F0502020204030204" pitchFamily="34" charset="0"/>
                <a:cs typeface="Times New Roman" panose="02020603050405020304" pitchFamily="18" charset="0"/>
              </a:rPr>
              <a:t>Den regionala elevhälsoplanen bifogas till en del av den regionala välfärdsplanen för barn och unga</a:t>
            </a:r>
            <a:endParaRPr lang="fi-FI" sz="1200" kern="100">
              <a:solidFill>
                <a:schemeClr val="accent4"/>
              </a:solidFill>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1"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3" name="Tekstiruutu 12">
            <a:extLst>
              <a:ext uri="{FF2B5EF4-FFF2-40B4-BE49-F238E27FC236}">
                <a16:creationId xmlns:a16="http://schemas.microsoft.com/office/drawing/2014/main" id="{5A50F5D1-430A-5A33-B420-DBB37B395845}"/>
              </a:ext>
            </a:extLst>
          </p:cNvPr>
          <p:cNvSpPr txBox="1"/>
          <p:nvPr/>
        </p:nvSpPr>
        <p:spPr>
          <a:xfrm>
            <a:off x="6912472" y="3610696"/>
            <a:ext cx="1788315" cy="1200329"/>
          </a:xfrm>
          <a:prstGeom prst="rect">
            <a:avLst/>
          </a:prstGeom>
          <a:noFill/>
        </p:spPr>
        <p:txBody>
          <a:bodyPr wrap="square">
            <a:spAutoFit/>
          </a:bodyPr>
          <a:lstStyle/>
          <a:p>
            <a:pPr>
              <a:defRPr/>
            </a:pPr>
            <a:r>
              <a:rPr lang="fi-FI" sz="1200" i="1" kern="100">
                <a:solidFill>
                  <a:schemeClr val="accent4"/>
                </a:solidFill>
                <a:effectLst/>
                <a:latin typeface="+mj-lt"/>
                <a:ea typeface="Calibri" panose="020F0502020204030204" pitchFamily="34" charset="0"/>
                <a:cs typeface="Times New Roman" panose="02020603050405020304" pitchFamily="18" charset="0"/>
              </a:rPr>
              <a:t>Den regionala välfärdsplanen för barn och unga bifogas till en del av den regionala välfärdsplanen</a:t>
            </a:r>
            <a:endParaRPr lang="fi-FI" sz="1200" kern="100">
              <a:solidFill>
                <a:schemeClr val="accent4"/>
              </a:solidFill>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1"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4" name="Puhekupla: Suorakulmio 13">
            <a:extLst>
              <a:ext uri="{FF2B5EF4-FFF2-40B4-BE49-F238E27FC236}">
                <a16:creationId xmlns:a16="http://schemas.microsoft.com/office/drawing/2014/main" id="{F11AFC70-B139-E2D8-A57A-E3D462789EF7}"/>
              </a:ext>
            </a:extLst>
          </p:cNvPr>
          <p:cNvSpPr/>
          <p:nvPr/>
        </p:nvSpPr>
        <p:spPr>
          <a:xfrm>
            <a:off x="1557608" y="3163301"/>
            <a:ext cx="1838556" cy="1078131"/>
          </a:xfrm>
          <a:prstGeom prst="wedgeRectCallout">
            <a:avLst>
              <a:gd name="adj1" fmla="val -67136"/>
              <a:gd name="adj2" fmla="val 36272"/>
            </a:avLst>
          </a:prstGeom>
          <a:noFill/>
          <a:ln>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pic>
        <p:nvPicPr>
          <p:cNvPr id="15" name="Kuva 14" descr="Kuva, joka sisältää kohteen Polkupyörän kiekko, Polkupyörän runko, pyörä, Polkupyörät – Varusteet ja tarvikkeet&#10;&#10;Kuvaus luotu automaattisesti">
            <a:extLst>
              <a:ext uri="{FF2B5EF4-FFF2-40B4-BE49-F238E27FC236}">
                <a16:creationId xmlns:a16="http://schemas.microsoft.com/office/drawing/2014/main" id="{9BF0B78F-12FA-1C0B-9DB5-BCD2895AB34C}"/>
              </a:ext>
            </a:extLst>
          </p:cNvPr>
          <p:cNvPicPr>
            <a:picLocks noChangeAspect="1"/>
          </p:cNvPicPr>
          <p:nvPr/>
        </p:nvPicPr>
        <p:blipFill>
          <a:blip r:embed="rId2"/>
          <a:stretch>
            <a:fillRect/>
          </a:stretch>
        </p:blipFill>
        <p:spPr>
          <a:xfrm rot="1048122">
            <a:off x="5039114" y="3896857"/>
            <a:ext cx="2012588" cy="2012141"/>
          </a:xfrm>
          <a:prstGeom prst="rect">
            <a:avLst/>
          </a:prstGeom>
        </p:spPr>
      </p:pic>
      <p:sp>
        <p:nvSpPr>
          <p:cNvPr id="16" name="Puhekupla: Suorakulmio 15">
            <a:extLst>
              <a:ext uri="{FF2B5EF4-FFF2-40B4-BE49-F238E27FC236}">
                <a16:creationId xmlns:a16="http://schemas.microsoft.com/office/drawing/2014/main" id="{0DB73407-0B22-DD02-1FFE-260F55407E5B}"/>
              </a:ext>
            </a:extLst>
          </p:cNvPr>
          <p:cNvSpPr/>
          <p:nvPr/>
        </p:nvSpPr>
        <p:spPr>
          <a:xfrm>
            <a:off x="6857532" y="3561802"/>
            <a:ext cx="1945639" cy="1069104"/>
          </a:xfrm>
          <a:prstGeom prst="wedgeRectCallout">
            <a:avLst>
              <a:gd name="adj1" fmla="val -61574"/>
              <a:gd name="adj2" fmla="val 24206"/>
            </a:avLst>
          </a:prstGeom>
          <a:noFill/>
          <a:ln>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8" name="Puhekupla: Suorakulmio 17">
            <a:extLst>
              <a:ext uri="{FF2B5EF4-FFF2-40B4-BE49-F238E27FC236}">
                <a16:creationId xmlns:a16="http://schemas.microsoft.com/office/drawing/2014/main" id="{2115E671-8FC0-492D-3D35-DDB6A41B2845}"/>
              </a:ext>
            </a:extLst>
          </p:cNvPr>
          <p:cNvSpPr/>
          <p:nvPr/>
        </p:nvSpPr>
        <p:spPr>
          <a:xfrm>
            <a:off x="7429274" y="587280"/>
            <a:ext cx="1945639" cy="991905"/>
          </a:xfrm>
          <a:prstGeom prst="wedgeRectCallout">
            <a:avLst>
              <a:gd name="adj1" fmla="val 64591"/>
              <a:gd name="adj2" fmla="val -24205"/>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1" u="none" strike="noStrike" kern="1200" cap="none" spc="0" normalizeH="0" baseline="0" noProof="0">
              <a:ln>
                <a:noFill/>
              </a:ln>
              <a:solidFill>
                <a:srgbClr val="1E1E1E"/>
              </a:solidFill>
              <a:effectLst/>
              <a:uLnTx/>
              <a:uFillTx/>
              <a:latin typeface="Calibri" panose="020F0502020204030204"/>
              <a:ea typeface="+mn-ea"/>
              <a:cs typeface="+mn-cs"/>
            </a:endParaRPr>
          </a:p>
        </p:txBody>
      </p:sp>
      <p:cxnSp>
        <p:nvCxnSpPr>
          <p:cNvPr id="20" name="Yhdistin: Kaareva 19">
            <a:extLst>
              <a:ext uri="{FF2B5EF4-FFF2-40B4-BE49-F238E27FC236}">
                <a16:creationId xmlns:a16="http://schemas.microsoft.com/office/drawing/2014/main" id="{D7A7EC34-F70F-5572-B256-DDA23E429409}"/>
              </a:ext>
            </a:extLst>
          </p:cNvPr>
          <p:cNvCxnSpPr>
            <a:cxnSpLocks/>
          </p:cNvCxnSpPr>
          <p:nvPr/>
        </p:nvCxnSpPr>
        <p:spPr>
          <a:xfrm rot="5400000" flipH="1" flipV="1">
            <a:off x="8902257" y="3887736"/>
            <a:ext cx="1596210" cy="1513739"/>
          </a:xfrm>
          <a:prstGeom prst="curvedConnector3">
            <a:avLst>
              <a:gd name="adj1" fmla="val 50000"/>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22" name="Kuva 21" descr="Kuva, joka sisältää kohteen Polkupyörän kiekko, Polkupyörän runko, pyörä, Polkupyörät – Varusteet ja tarvikkeet&#10;&#10;Kuvaus luotu automaattisesti">
            <a:extLst>
              <a:ext uri="{FF2B5EF4-FFF2-40B4-BE49-F238E27FC236}">
                <a16:creationId xmlns:a16="http://schemas.microsoft.com/office/drawing/2014/main" id="{3FBA76ED-EA7D-D4AE-1476-95DD3C0FFCB4}"/>
              </a:ext>
            </a:extLst>
          </p:cNvPr>
          <p:cNvPicPr>
            <a:picLocks noChangeAspect="1"/>
          </p:cNvPicPr>
          <p:nvPr/>
        </p:nvPicPr>
        <p:blipFill rotWithShape="1">
          <a:blip r:embed="rId2"/>
          <a:srcRect l="18268" b="44725"/>
          <a:stretch/>
        </p:blipFill>
        <p:spPr>
          <a:xfrm>
            <a:off x="9224134" y="4353000"/>
            <a:ext cx="3551501" cy="2401305"/>
          </a:xfrm>
          <a:prstGeom prst="rect">
            <a:avLst/>
          </a:prstGeom>
        </p:spPr>
      </p:pic>
      <p:cxnSp>
        <p:nvCxnSpPr>
          <p:cNvPr id="23" name="Yhdistin: Kaareva 22">
            <a:extLst>
              <a:ext uri="{FF2B5EF4-FFF2-40B4-BE49-F238E27FC236}">
                <a16:creationId xmlns:a16="http://schemas.microsoft.com/office/drawing/2014/main" id="{0BB75BCF-FB60-F2F1-87E4-C1403F9610A7}"/>
              </a:ext>
            </a:extLst>
          </p:cNvPr>
          <p:cNvCxnSpPr>
            <a:cxnSpLocks/>
          </p:cNvCxnSpPr>
          <p:nvPr/>
        </p:nvCxnSpPr>
        <p:spPr>
          <a:xfrm rot="10800000">
            <a:off x="4319081" y="1787049"/>
            <a:ext cx="4044566" cy="791117"/>
          </a:xfrm>
          <a:prstGeom prst="curvedConnector3">
            <a:avLst>
              <a:gd name="adj1" fmla="val 50000"/>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30" name="Kuva 29" descr="Kuva, joka sisältää kohteen Polkupyörän kiekko, Polkupyörän runko, pyörä, Polkupyörät – Varusteet ja tarvikkeet&#10;&#10;Kuvaus luotu automaattisesti">
            <a:extLst>
              <a:ext uri="{FF2B5EF4-FFF2-40B4-BE49-F238E27FC236}">
                <a16:creationId xmlns:a16="http://schemas.microsoft.com/office/drawing/2014/main" id="{029EEAA2-4420-3764-C7A5-B460F972A5CA}"/>
              </a:ext>
            </a:extLst>
          </p:cNvPr>
          <p:cNvPicPr>
            <a:picLocks noChangeAspect="1"/>
          </p:cNvPicPr>
          <p:nvPr/>
        </p:nvPicPr>
        <p:blipFill rotWithShape="1">
          <a:blip r:embed="rId2"/>
          <a:srcRect r="2832" b="31199"/>
          <a:stretch/>
        </p:blipFill>
        <p:spPr>
          <a:xfrm>
            <a:off x="9059266" y="198647"/>
            <a:ext cx="2401468" cy="1700016"/>
          </a:xfrm>
          <a:prstGeom prst="rect">
            <a:avLst/>
          </a:prstGeom>
          <a:scene3d>
            <a:camera prst="orthographicFront">
              <a:rot lat="0" lon="9600000" rev="0"/>
            </a:camera>
            <a:lightRig rig="threePt" dir="t"/>
          </a:scene3d>
        </p:spPr>
      </p:pic>
      <p:pic>
        <p:nvPicPr>
          <p:cNvPr id="31" name="Kuva 30" descr="Kuva, joka sisältää kohteen Polkupyörän kiekko, Polkupyörän runko, pyörä, Polkupyörät – Varusteet ja tarvikkeet&#10;&#10;Kuvaus luotu automaattisesti">
            <a:extLst>
              <a:ext uri="{FF2B5EF4-FFF2-40B4-BE49-F238E27FC236}">
                <a16:creationId xmlns:a16="http://schemas.microsoft.com/office/drawing/2014/main" id="{0162B339-63EE-8833-064A-1DF813294A12}"/>
              </a:ext>
            </a:extLst>
          </p:cNvPr>
          <p:cNvPicPr>
            <a:picLocks noChangeAspect="1"/>
          </p:cNvPicPr>
          <p:nvPr/>
        </p:nvPicPr>
        <p:blipFill rotWithShape="1">
          <a:blip r:embed="rId2"/>
          <a:srcRect l="35607" t="-2166" b="-1"/>
          <a:stretch/>
        </p:blipFill>
        <p:spPr>
          <a:xfrm>
            <a:off x="91038" y="3281618"/>
            <a:ext cx="2009775" cy="3188017"/>
          </a:xfrm>
          <a:prstGeom prst="rect">
            <a:avLst/>
          </a:prstGeom>
        </p:spPr>
      </p:pic>
      <p:cxnSp>
        <p:nvCxnSpPr>
          <p:cNvPr id="32" name="Yhdistin: Kaareva 31">
            <a:extLst>
              <a:ext uri="{FF2B5EF4-FFF2-40B4-BE49-F238E27FC236}">
                <a16:creationId xmlns:a16="http://schemas.microsoft.com/office/drawing/2014/main" id="{F63903B1-04C5-01D8-26C5-88DF70271430}"/>
              </a:ext>
            </a:extLst>
          </p:cNvPr>
          <p:cNvCxnSpPr>
            <a:cxnSpLocks/>
          </p:cNvCxnSpPr>
          <p:nvPr/>
        </p:nvCxnSpPr>
        <p:spPr>
          <a:xfrm rot="16200000" flipH="1">
            <a:off x="2881241" y="3367240"/>
            <a:ext cx="2135186" cy="936189"/>
          </a:xfrm>
          <a:prstGeom prst="curvedConnector3">
            <a:avLst>
              <a:gd name="adj1" fmla="val 50000"/>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Yhdistin: Kaareva 35">
            <a:extLst>
              <a:ext uri="{FF2B5EF4-FFF2-40B4-BE49-F238E27FC236}">
                <a16:creationId xmlns:a16="http://schemas.microsoft.com/office/drawing/2014/main" id="{6EB7BC41-292C-10BF-720A-A4F66B45F42B}"/>
              </a:ext>
            </a:extLst>
          </p:cNvPr>
          <p:cNvCxnSpPr>
            <a:cxnSpLocks/>
          </p:cNvCxnSpPr>
          <p:nvPr/>
        </p:nvCxnSpPr>
        <p:spPr>
          <a:xfrm>
            <a:off x="4696747" y="5611538"/>
            <a:ext cx="2637307" cy="633369"/>
          </a:xfrm>
          <a:prstGeom prst="curvedConnector3">
            <a:avLst>
              <a:gd name="adj1" fmla="val 50000"/>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Yhdistin: Kaareva 45">
            <a:extLst>
              <a:ext uri="{FF2B5EF4-FFF2-40B4-BE49-F238E27FC236}">
                <a16:creationId xmlns:a16="http://schemas.microsoft.com/office/drawing/2014/main" id="{4737F7C4-D5AA-4F86-D908-31BBA3F1250C}"/>
              </a:ext>
            </a:extLst>
          </p:cNvPr>
          <p:cNvCxnSpPr>
            <a:cxnSpLocks/>
          </p:cNvCxnSpPr>
          <p:nvPr/>
        </p:nvCxnSpPr>
        <p:spPr>
          <a:xfrm rot="16200000" flipH="1">
            <a:off x="10874405" y="2336916"/>
            <a:ext cx="1109390" cy="780017"/>
          </a:xfrm>
          <a:prstGeom prst="curvedConnector3">
            <a:avLst>
              <a:gd name="adj1" fmla="val 50000"/>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58" name="Kuva 57" descr="Kuva, joka sisältää kohteen Polkupyörän kiekko, Polkupyörän runko, pyörä, Polkupyörät – Varusteet ja tarvikkeet&#10;&#10;Kuvaus luotu automaattisesti">
            <a:extLst>
              <a:ext uri="{FF2B5EF4-FFF2-40B4-BE49-F238E27FC236}">
                <a16:creationId xmlns:a16="http://schemas.microsoft.com/office/drawing/2014/main" id="{63458C9F-F765-2AC3-960D-EB1EBD09C14C}"/>
              </a:ext>
            </a:extLst>
          </p:cNvPr>
          <p:cNvPicPr>
            <a:picLocks noChangeAspect="1"/>
          </p:cNvPicPr>
          <p:nvPr/>
        </p:nvPicPr>
        <p:blipFill rotWithShape="1">
          <a:blip r:embed="rId2"/>
          <a:srcRect l="18269" r="28095" b="68356"/>
          <a:stretch/>
        </p:blipFill>
        <p:spPr>
          <a:xfrm>
            <a:off x="976581" y="1311157"/>
            <a:ext cx="2400300" cy="1415767"/>
          </a:xfrm>
          <a:prstGeom prst="rect">
            <a:avLst/>
          </a:prstGeom>
        </p:spPr>
      </p:pic>
      <p:sp>
        <p:nvSpPr>
          <p:cNvPr id="61" name="Tekstiruutu 60">
            <a:extLst>
              <a:ext uri="{FF2B5EF4-FFF2-40B4-BE49-F238E27FC236}">
                <a16:creationId xmlns:a16="http://schemas.microsoft.com/office/drawing/2014/main" id="{585A516E-83C4-94D9-C833-D00D656FC162}"/>
              </a:ext>
            </a:extLst>
          </p:cNvPr>
          <p:cNvSpPr txBox="1"/>
          <p:nvPr/>
        </p:nvSpPr>
        <p:spPr>
          <a:xfrm>
            <a:off x="1528143" y="1308742"/>
            <a:ext cx="2772383" cy="923330"/>
          </a:xfrm>
          <a:prstGeom prst="rect">
            <a:avLst/>
          </a:prstGeom>
          <a:noFill/>
        </p:spPr>
        <p:txBody>
          <a:bodyPr wrap="square" rtlCol="0">
            <a:spAutoFit/>
          </a:bodyPr>
          <a:lstStyle/>
          <a:p>
            <a:pPr algn="ctr"/>
            <a:r>
              <a:rPr lang="fi-FI" sz="1800" kern="100">
                <a:solidFill>
                  <a:schemeClr val="accent4"/>
                </a:solidFill>
                <a:effectLst/>
                <a:latin typeface="+mj-lt"/>
                <a:ea typeface="Calibri" panose="020F0502020204030204" pitchFamily="34" charset="0"/>
                <a:cs typeface="Times New Roman" panose="02020603050405020304" pitchFamily="18" charset="0"/>
              </a:rPr>
              <a:t>Regional plan för studerandevården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63" name="Suorakulmio 62">
            <a:extLst>
              <a:ext uri="{FF2B5EF4-FFF2-40B4-BE49-F238E27FC236}">
                <a16:creationId xmlns:a16="http://schemas.microsoft.com/office/drawing/2014/main" id="{35B712E6-E4C6-CAD9-4217-D9AE53E7CE06}"/>
              </a:ext>
            </a:extLst>
          </p:cNvPr>
          <p:cNvSpPr/>
          <p:nvPr/>
        </p:nvSpPr>
        <p:spPr>
          <a:xfrm>
            <a:off x="91038" y="103695"/>
            <a:ext cx="12009924" cy="6683604"/>
          </a:xfrm>
          <a:prstGeom prst="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7" name="Tekstiruutu 6">
            <a:extLst>
              <a:ext uri="{FF2B5EF4-FFF2-40B4-BE49-F238E27FC236}">
                <a16:creationId xmlns:a16="http://schemas.microsoft.com/office/drawing/2014/main" id="{39F60412-1AAE-05C5-BCBE-E3E002A91292}"/>
              </a:ext>
            </a:extLst>
          </p:cNvPr>
          <p:cNvSpPr txBox="1"/>
          <p:nvPr/>
        </p:nvSpPr>
        <p:spPr>
          <a:xfrm>
            <a:off x="8499348" y="2025632"/>
            <a:ext cx="2637307" cy="617790"/>
          </a:xfrm>
          <a:prstGeom prst="rect">
            <a:avLst/>
          </a:prstGeom>
          <a:noFill/>
        </p:spPr>
        <p:txBody>
          <a:bodyPr wrap="square">
            <a:spAutoFit/>
          </a:bodyPr>
          <a:lstStyle/>
          <a:p>
            <a:pPr>
              <a:lnSpc>
                <a:spcPct val="107000"/>
              </a:lnSpc>
              <a:spcAft>
                <a:spcPts val="800"/>
              </a:spcAft>
            </a:pPr>
            <a:r>
              <a:rPr lang="fi-FI" sz="1600" kern="100">
                <a:solidFill>
                  <a:schemeClr val="accent4"/>
                </a:solidFill>
                <a:effectLst/>
                <a:latin typeface="+mj-lt"/>
                <a:ea typeface="Calibri" panose="020F0502020204030204" pitchFamily="34" charset="0"/>
                <a:cs typeface="Times New Roman" panose="02020603050405020304" pitchFamily="18" charset="0"/>
              </a:rPr>
              <a:t>Utbildningsarrangörens elevhälsoplan</a:t>
            </a:r>
            <a:endParaRPr lang="fi-FI" sz="1100" kern="100">
              <a:solidFill>
                <a:schemeClr val="accent4"/>
              </a:solidFill>
              <a:effectLst/>
              <a:latin typeface="+mj-lt"/>
              <a:ea typeface="Calibri" panose="020F0502020204030204" pitchFamily="34" charset="0"/>
              <a:cs typeface="Times New Roman" panose="02020603050405020304" pitchFamily="18" charset="0"/>
            </a:endParaRPr>
          </a:p>
        </p:txBody>
      </p:sp>
      <p:sp>
        <p:nvSpPr>
          <p:cNvPr id="12" name="Tekstiruutu 11">
            <a:extLst>
              <a:ext uri="{FF2B5EF4-FFF2-40B4-BE49-F238E27FC236}">
                <a16:creationId xmlns:a16="http://schemas.microsoft.com/office/drawing/2014/main" id="{E556087C-1A32-EE84-C781-7E492534F692}"/>
              </a:ext>
            </a:extLst>
          </p:cNvPr>
          <p:cNvSpPr txBox="1"/>
          <p:nvPr/>
        </p:nvSpPr>
        <p:spPr>
          <a:xfrm>
            <a:off x="7414150" y="594515"/>
            <a:ext cx="2009775" cy="874085"/>
          </a:xfrm>
          <a:prstGeom prst="rect">
            <a:avLst/>
          </a:prstGeom>
          <a:noFill/>
        </p:spPr>
        <p:txBody>
          <a:bodyPr wrap="square">
            <a:spAutoFit/>
          </a:bodyPr>
          <a:lstStyle/>
          <a:p>
            <a:pPr>
              <a:lnSpc>
                <a:spcPct val="107000"/>
              </a:lnSpc>
              <a:spcAft>
                <a:spcPts val="800"/>
              </a:spcAft>
            </a:pPr>
            <a:r>
              <a:rPr lang="fi-FI" sz="1200" i="1" kern="100">
                <a:solidFill>
                  <a:schemeClr val="accent4"/>
                </a:solidFill>
                <a:effectLst/>
                <a:latin typeface="+mj-lt"/>
                <a:ea typeface="Calibri" panose="020F0502020204030204" pitchFamily="34" charset="0"/>
                <a:cs typeface="Times New Roman" panose="02020603050405020304" pitchFamily="18" charset="0"/>
              </a:rPr>
              <a:t>Den regionala elevhälsoplanen grundar sig på utbildningsarrangörernas planer</a:t>
            </a:r>
            <a:endParaRPr lang="fi-FI" sz="1200" kern="100">
              <a:solidFill>
                <a:schemeClr val="accent4"/>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940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F157A-9B5F-35CA-B6C2-FC250EB339E5}"/>
            </a:ext>
          </a:extLst>
        </p:cNvPr>
        <p:cNvGrpSpPr/>
        <p:nvPr/>
      </p:nvGrpSpPr>
      <p:grpSpPr>
        <a:xfrm>
          <a:off x="0" y="0"/>
          <a:ext cx="0" cy="0"/>
          <a:chOff x="0" y="0"/>
          <a:chExt cx="0" cy="0"/>
        </a:xfrm>
      </p:grpSpPr>
      <p:sp>
        <p:nvSpPr>
          <p:cNvPr id="3" name="Vuokaaviosymboli: Liitin 2">
            <a:extLst>
              <a:ext uri="{FF2B5EF4-FFF2-40B4-BE49-F238E27FC236}">
                <a16:creationId xmlns:a16="http://schemas.microsoft.com/office/drawing/2014/main" id="{3CF5DF7D-8FD5-EB4B-798E-A67795E8E4AB}"/>
              </a:ext>
            </a:extLst>
          </p:cNvPr>
          <p:cNvSpPr/>
          <p:nvPr/>
        </p:nvSpPr>
        <p:spPr>
          <a:xfrm>
            <a:off x="5675578" y="4206688"/>
            <a:ext cx="2003729" cy="1984637"/>
          </a:xfrm>
          <a:prstGeom prst="flowChartConnector">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5" name="Tekstiruutu 4">
            <a:extLst>
              <a:ext uri="{FF2B5EF4-FFF2-40B4-BE49-F238E27FC236}">
                <a16:creationId xmlns:a16="http://schemas.microsoft.com/office/drawing/2014/main" id="{D5553406-89FE-D07C-7A79-B3A9A37E614A}"/>
              </a:ext>
            </a:extLst>
          </p:cNvPr>
          <p:cNvSpPr txBox="1"/>
          <p:nvPr/>
        </p:nvSpPr>
        <p:spPr>
          <a:xfrm>
            <a:off x="5897178" y="4630208"/>
            <a:ext cx="1543780" cy="968278"/>
          </a:xfrm>
          <a:prstGeom prst="rect">
            <a:avLst/>
          </a:prstGeom>
          <a:noFill/>
        </p:spPr>
        <p:txBody>
          <a:bodyPr wrap="square">
            <a:spAutoFit/>
          </a:bodyPr>
          <a:lstStyle/>
          <a:p>
            <a:pPr algn="ctr">
              <a:lnSpc>
                <a:spcPct val="107000"/>
              </a:lnSpc>
              <a:spcAft>
                <a:spcPts val="800"/>
              </a:spcAft>
            </a:pPr>
            <a:r>
              <a:rPr lang="fi-FI" sz="1800" kern="100">
                <a:solidFill>
                  <a:schemeClr val="accent4"/>
                </a:solidFill>
                <a:effectLst/>
                <a:latin typeface="+mj-lt"/>
                <a:ea typeface="Calibri" panose="020F0502020204030204" pitchFamily="34" charset="0"/>
                <a:cs typeface="Times New Roman" panose="02020603050405020304" pitchFamily="18" charset="0"/>
              </a:rPr>
              <a:t>Vi stärker välbefinnande och trygghet</a:t>
            </a:r>
            <a:endParaRPr lang="fi-FI" sz="1100" kern="100">
              <a:solidFill>
                <a:schemeClr val="accent4"/>
              </a:solidFill>
              <a:effectLst/>
              <a:latin typeface="+mj-lt"/>
              <a:ea typeface="Calibri" panose="020F0502020204030204" pitchFamily="34" charset="0"/>
              <a:cs typeface="Times New Roman" panose="02020603050405020304" pitchFamily="18" charset="0"/>
            </a:endParaRPr>
          </a:p>
        </p:txBody>
      </p:sp>
      <p:sp>
        <p:nvSpPr>
          <p:cNvPr id="6" name="Vuokaaviosymboli: Liitin 5">
            <a:extLst>
              <a:ext uri="{FF2B5EF4-FFF2-40B4-BE49-F238E27FC236}">
                <a16:creationId xmlns:a16="http://schemas.microsoft.com/office/drawing/2014/main" id="{8F932541-885C-E076-06F8-06D1F475E012}"/>
              </a:ext>
            </a:extLst>
          </p:cNvPr>
          <p:cNvSpPr/>
          <p:nvPr/>
        </p:nvSpPr>
        <p:spPr>
          <a:xfrm>
            <a:off x="9582891" y="381843"/>
            <a:ext cx="2003729" cy="1984637"/>
          </a:xfrm>
          <a:prstGeom prst="flowChartConnector">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8" name="Vuokaaviosymboli: Liitin 7">
            <a:extLst>
              <a:ext uri="{FF2B5EF4-FFF2-40B4-BE49-F238E27FC236}">
                <a16:creationId xmlns:a16="http://schemas.microsoft.com/office/drawing/2014/main" id="{D8347CB8-589C-8547-904D-96FF2D17101D}"/>
              </a:ext>
            </a:extLst>
          </p:cNvPr>
          <p:cNvSpPr/>
          <p:nvPr/>
        </p:nvSpPr>
        <p:spPr>
          <a:xfrm>
            <a:off x="9373023" y="4343610"/>
            <a:ext cx="2003729" cy="1984638"/>
          </a:xfrm>
          <a:prstGeom prst="flowChartConnector">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2" name="Vuokaaviosymboli: Liitin 11">
            <a:extLst>
              <a:ext uri="{FF2B5EF4-FFF2-40B4-BE49-F238E27FC236}">
                <a16:creationId xmlns:a16="http://schemas.microsoft.com/office/drawing/2014/main" id="{B1218EDC-3873-EE89-6DD3-ECE0A06B41FE}"/>
              </a:ext>
            </a:extLst>
          </p:cNvPr>
          <p:cNvSpPr/>
          <p:nvPr/>
        </p:nvSpPr>
        <p:spPr>
          <a:xfrm>
            <a:off x="4115851" y="493544"/>
            <a:ext cx="2003729" cy="1984637"/>
          </a:xfrm>
          <a:prstGeom prst="flowChartConnector">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4" name="Tekstiruutu 13">
            <a:extLst>
              <a:ext uri="{FF2B5EF4-FFF2-40B4-BE49-F238E27FC236}">
                <a16:creationId xmlns:a16="http://schemas.microsoft.com/office/drawing/2014/main" id="{1E150AD7-F645-E954-2ECF-4C432D05F59D}"/>
              </a:ext>
            </a:extLst>
          </p:cNvPr>
          <p:cNvSpPr txBox="1"/>
          <p:nvPr/>
        </p:nvSpPr>
        <p:spPr>
          <a:xfrm>
            <a:off x="4460528" y="1024197"/>
            <a:ext cx="1327386" cy="923330"/>
          </a:xfrm>
          <a:prstGeom prst="rect">
            <a:avLst/>
          </a:prstGeom>
          <a:noFill/>
        </p:spPr>
        <p:txBody>
          <a:bodyPr wrap="square">
            <a:spAutoFit/>
          </a:bodyPr>
          <a:lstStyle/>
          <a:p>
            <a:pPr algn="ctr"/>
            <a:r>
              <a:rPr lang="fi-FI" sz="1800" kern="100">
                <a:solidFill>
                  <a:schemeClr val="accent4"/>
                </a:solidFill>
                <a:effectLst/>
                <a:latin typeface="+mj-lt"/>
                <a:ea typeface="Calibri" panose="020F0502020204030204" pitchFamily="34" charset="0"/>
                <a:cs typeface="Times New Roman" panose="02020603050405020304" pitchFamily="18" charset="0"/>
              </a:rPr>
              <a:t>Vi arbetar tillsammans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8" name="Tekstiruutu 17">
            <a:extLst>
              <a:ext uri="{FF2B5EF4-FFF2-40B4-BE49-F238E27FC236}">
                <a16:creationId xmlns:a16="http://schemas.microsoft.com/office/drawing/2014/main" id="{00EC15C6-8325-4C59-B61F-9272AEA69CB3}"/>
              </a:ext>
            </a:extLst>
          </p:cNvPr>
          <p:cNvSpPr txBox="1"/>
          <p:nvPr/>
        </p:nvSpPr>
        <p:spPr>
          <a:xfrm>
            <a:off x="9779942" y="1024714"/>
            <a:ext cx="1609626" cy="923330"/>
          </a:xfrm>
          <a:prstGeom prst="rect">
            <a:avLst/>
          </a:prstGeom>
          <a:noFill/>
        </p:spPr>
        <p:txBody>
          <a:bodyPr wrap="square">
            <a:spAutoFit/>
          </a:bodyPr>
          <a:lstStyle/>
          <a:p>
            <a:pPr algn="ctr"/>
            <a:r>
              <a:rPr lang="fi-FI" sz="1800" kern="100">
                <a:solidFill>
                  <a:schemeClr val="accent4"/>
                </a:solidFill>
                <a:effectLst/>
                <a:latin typeface="+mj-lt"/>
                <a:ea typeface="Calibri" panose="020F0502020204030204" pitchFamily="34" charset="0"/>
                <a:cs typeface="Times New Roman" panose="02020603050405020304" pitchFamily="18" charset="0"/>
              </a:rPr>
              <a:t>Vi förbättrar tjänster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20" name="Tekstiruutu 19">
            <a:extLst>
              <a:ext uri="{FF2B5EF4-FFF2-40B4-BE49-F238E27FC236}">
                <a16:creationId xmlns:a16="http://schemas.microsoft.com/office/drawing/2014/main" id="{71B4CE45-1769-7FA3-8F6F-E5460FB654CD}"/>
              </a:ext>
            </a:extLst>
          </p:cNvPr>
          <p:cNvSpPr txBox="1"/>
          <p:nvPr/>
        </p:nvSpPr>
        <p:spPr>
          <a:xfrm>
            <a:off x="9589483" y="4737342"/>
            <a:ext cx="1604126" cy="1200329"/>
          </a:xfrm>
          <a:prstGeom prst="rect">
            <a:avLst/>
          </a:prstGeom>
          <a:noFill/>
        </p:spPr>
        <p:txBody>
          <a:bodyPr wrap="square">
            <a:spAutoFit/>
          </a:bodyPr>
          <a:lstStyle/>
          <a:p>
            <a:pPr algn="ctr"/>
            <a:r>
              <a:rPr lang="fi-FI" sz="1800" kern="100">
                <a:solidFill>
                  <a:schemeClr val="accent4"/>
                </a:solidFill>
                <a:effectLst/>
                <a:latin typeface="+mj-lt"/>
                <a:ea typeface="Calibri" panose="020F0502020204030204" pitchFamily="34" charset="0"/>
                <a:cs typeface="Times New Roman" panose="02020603050405020304" pitchFamily="18" charset="0"/>
              </a:rPr>
              <a:t>Vi värnar om en hållbar ekonomi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28" name="Tekstiruutu 27">
            <a:extLst>
              <a:ext uri="{FF2B5EF4-FFF2-40B4-BE49-F238E27FC236}">
                <a16:creationId xmlns:a16="http://schemas.microsoft.com/office/drawing/2014/main" id="{7B40B3AF-2650-9FFF-4C36-6D0EC79F3991}"/>
              </a:ext>
            </a:extLst>
          </p:cNvPr>
          <p:cNvSpPr txBox="1"/>
          <p:nvPr/>
        </p:nvSpPr>
        <p:spPr>
          <a:xfrm>
            <a:off x="321419" y="1335814"/>
            <a:ext cx="3588619" cy="4678204"/>
          </a:xfrm>
          <a:prstGeom prst="rect">
            <a:avLst/>
          </a:prstGeom>
          <a:noFill/>
        </p:spPr>
        <p:txBody>
          <a:bodyPr wrap="square">
            <a:spAutoFit/>
          </a:bodyPr>
          <a:lstStyle/>
          <a:p>
            <a:r>
              <a:rPr lang="fi-FI" sz="1600" b="1">
                <a:solidFill>
                  <a:srgbClr val="000000"/>
                </a:solidFill>
                <a:effectLst/>
                <a:latin typeface="+mj-lt"/>
                <a:ea typeface="Calibri" panose="020F0502020204030204" pitchFamily="34" charset="0"/>
              </a:rPr>
              <a:t>Vision</a:t>
            </a:r>
            <a:r>
              <a:rPr lang="fi-FI" sz="1600">
                <a:solidFill>
                  <a:srgbClr val="000000"/>
                </a:solidFill>
                <a:effectLst/>
                <a:latin typeface="+mj-lt"/>
                <a:ea typeface="Calibri" panose="020F0502020204030204" pitchFamily="34" charset="0"/>
              </a:rPr>
              <a:t>: År 2030 kommer invånarnas välfärd och tillfredsställelse med tjänsterna nationellt sett vara högst i Vanda och Kervo välfärdsområde, tjänsterna har förnyats djärvt genom att utnyttja data och samråd med invånare och samarbetspartners. VAKE är som arbetsplats det mest eftertraktade </a:t>
            </a:r>
            <a:r>
              <a:rPr lang="fi-FI" sz="1600">
                <a:solidFill>
                  <a:schemeClr val="accent4"/>
                </a:solidFill>
                <a:effectLst/>
                <a:latin typeface="+mj-lt"/>
                <a:ea typeface="Calibri" panose="020F0502020204030204" pitchFamily="34" charset="0"/>
              </a:rPr>
              <a:t>välfärdsområdet.</a:t>
            </a:r>
          </a:p>
          <a:p>
            <a:endParaRPr lang="fi-FI" sz="1600">
              <a:solidFill>
                <a:schemeClr val="accent4"/>
              </a:solidFill>
              <a:effectLst/>
              <a:latin typeface="+mj-lt"/>
              <a:ea typeface="Calibri" panose="020F0502020204030204" pitchFamily="34" charset="0"/>
            </a:endParaRPr>
          </a:p>
          <a:p>
            <a:r>
              <a:rPr lang="fi-FI" sz="1600" b="1" kern="100">
                <a:solidFill>
                  <a:schemeClr val="accent4"/>
                </a:solidFill>
                <a:effectLst/>
                <a:latin typeface="+mj-lt"/>
                <a:ea typeface="Calibri" panose="020F0502020204030204" pitchFamily="34" charset="0"/>
                <a:cs typeface="Times New Roman" panose="02020603050405020304" pitchFamily="18" charset="0"/>
              </a:rPr>
              <a:t>Vår mission är</a:t>
            </a:r>
            <a:r>
              <a:rPr lang="fi-FI" sz="1600" kern="100">
                <a:solidFill>
                  <a:schemeClr val="accent4"/>
                </a:solidFill>
                <a:effectLst/>
                <a:latin typeface="+mj-lt"/>
                <a:ea typeface="Calibri" panose="020F0502020204030204" pitchFamily="34" charset="0"/>
                <a:cs typeface="Times New Roman" panose="02020603050405020304" pitchFamily="18" charset="0"/>
              </a:rPr>
              <a:t>: Vi tillhandahåller områdets social-, hälsovårds- och räddningstjänster kundorienterat och effektivt. Vi stärker basservicen och erbjuder kunden en samordnad servicehelhet enligt hens individuella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29" name="Vuokaaviosymboli: Liitin 28">
            <a:extLst>
              <a:ext uri="{FF2B5EF4-FFF2-40B4-BE49-F238E27FC236}">
                <a16:creationId xmlns:a16="http://schemas.microsoft.com/office/drawing/2014/main" id="{D59B38DD-EE2A-C55D-59FA-7A96E2B43985}"/>
              </a:ext>
            </a:extLst>
          </p:cNvPr>
          <p:cNvSpPr/>
          <p:nvPr/>
        </p:nvSpPr>
        <p:spPr>
          <a:xfrm>
            <a:off x="8058327" y="3429000"/>
            <a:ext cx="1286076" cy="1278896"/>
          </a:xfrm>
          <a:prstGeom prst="flowChartConnector">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30" name="Vuokaaviosymboli: Liitin 29">
            <a:extLst>
              <a:ext uri="{FF2B5EF4-FFF2-40B4-BE49-F238E27FC236}">
                <a16:creationId xmlns:a16="http://schemas.microsoft.com/office/drawing/2014/main" id="{851D5163-D767-CC92-21BF-A28BF38EDB51}"/>
              </a:ext>
            </a:extLst>
          </p:cNvPr>
          <p:cNvSpPr/>
          <p:nvPr/>
        </p:nvSpPr>
        <p:spPr>
          <a:xfrm>
            <a:off x="3930387" y="2908443"/>
            <a:ext cx="1185420" cy="1200329"/>
          </a:xfrm>
          <a:prstGeom prst="flowChartConnector">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pic>
        <p:nvPicPr>
          <p:cNvPr id="31" name="Kuva 30">
            <a:extLst>
              <a:ext uri="{FF2B5EF4-FFF2-40B4-BE49-F238E27FC236}">
                <a16:creationId xmlns:a16="http://schemas.microsoft.com/office/drawing/2014/main" id="{B15CA0D7-C63B-5191-F26C-23D05F0FBA75}"/>
              </a:ext>
            </a:extLst>
          </p:cNvPr>
          <p:cNvPicPr>
            <a:picLocks noChangeAspect="1"/>
          </p:cNvPicPr>
          <p:nvPr/>
        </p:nvPicPr>
        <p:blipFill rotWithShape="1">
          <a:blip r:embed="rId2"/>
          <a:srcRect l="1" r="-4475" b="23588"/>
          <a:stretch/>
        </p:blipFill>
        <p:spPr>
          <a:xfrm>
            <a:off x="3278659" y="5467001"/>
            <a:ext cx="1443134" cy="1157393"/>
          </a:xfrm>
          <a:prstGeom prst="rect">
            <a:avLst/>
          </a:prstGeom>
        </p:spPr>
      </p:pic>
      <p:pic>
        <p:nvPicPr>
          <p:cNvPr id="35" name="Kuva 34">
            <a:extLst>
              <a:ext uri="{FF2B5EF4-FFF2-40B4-BE49-F238E27FC236}">
                <a16:creationId xmlns:a16="http://schemas.microsoft.com/office/drawing/2014/main" id="{9D9DC67F-0175-CBAB-38C7-1AEDB3775F89}"/>
              </a:ext>
            </a:extLst>
          </p:cNvPr>
          <p:cNvPicPr>
            <a:picLocks noChangeAspect="1"/>
          </p:cNvPicPr>
          <p:nvPr/>
        </p:nvPicPr>
        <p:blipFill>
          <a:blip r:embed="rId3"/>
          <a:stretch>
            <a:fillRect/>
          </a:stretch>
        </p:blipFill>
        <p:spPr>
          <a:xfrm>
            <a:off x="206730" y="6152157"/>
            <a:ext cx="2981741" cy="485843"/>
          </a:xfrm>
          <a:prstGeom prst="rect">
            <a:avLst/>
          </a:prstGeom>
        </p:spPr>
      </p:pic>
      <p:sp>
        <p:nvSpPr>
          <p:cNvPr id="36" name="Suorakulmio 35">
            <a:extLst>
              <a:ext uri="{FF2B5EF4-FFF2-40B4-BE49-F238E27FC236}">
                <a16:creationId xmlns:a16="http://schemas.microsoft.com/office/drawing/2014/main" id="{A4F4ECBA-9DE9-4817-EA61-D4D808106559}"/>
              </a:ext>
            </a:extLst>
          </p:cNvPr>
          <p:cNvSpPr/>
          <p:nvPr/>
        </p:nvSpPr>
        <p:spPr>
          <a:xfrm>
            <a:off x="84841" y="94268"/>
            <a:ext cx="12009749" cy="6674177"/>
          </a:xfrm>
          <a:prstGeom prst="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pic>
        <p:nvPicPr>
          <p:cNvPr id="4" name="Kuva 3" descr="Kuva, joka sisältää kohteen Polkupyörän kiekko, Polkupyörän runko, pyörä, Polkupyörät – Varusteet ja tarvikkeet&#10;&#10;Kuvaus luotu automaattisesti">
            <a:extLst>
              <a:ext uri="{FF2B5EF4-FFF2-40B4-BE49-F238E27FC236}">
                <a16:creationId xmlns:a16="http://schemas.microsoft.com/office/drawing/2014/main" id="{82499A3D-C70D-DC6F-F4AC-CF37FF99F001}"/>
              </a:ext>
            </a:extLst>
          </p:cNvPr>
          <p:cNvPicPr>
            <a:picLocks noChangeAspect="1"/>
          </p:cNvPicPr>
          <p:nvPr/>
        </p:nvPicPr>
        <p:blipFill>
          <a:blip r:embed="rId4"/>
          <a:stretch>
            <a:fillRect/>
          </a:stretch>
        </p:blipFill>
        <p:spPr>
          <a:xfrm rot="716928">
            <a:off x="9729408" y="2551545"/>
            <a:ext cx="2012588" cy="2012141"/>
          </a:xfrm>
          <a:prstGeom prst="rect">
            <a:avLst/>
          </a:prstGeom>
        </p:spPr>
      </p:pic>
      <p:sp>
        <p:nvSpPr>
          <p:cNvPr id="7" name="Vuokaaviosymboli: Liitin 6">
            <a:extLst>
              <a:ext uri="{FF2B5EF4-FFF2-40B4-BE49-F238E27FC236}">
                <a16:creationId xmlns:a16="http://schemas.microsoft.com/office/drawing/2014/main" id="{52E006A9-A043-4DFA-612F-1590A5AB36C2}"/>
              </a:ext>
            </a:extLst>
          </p:cNvPr>
          <p:cNvSpPr/>
          <p:nvPr/>
        </p:nvSpPr>
        <p:spPr>
          <a:xfrm>
            <a:off x="6607383" y="1224481"/>
            <a:ext cx="2003729" cy="1984637"/>
          </a:xfrm>
          <a:prstGeom prst="flowChartConnector">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0" name="Tekstiruutu 9">
            <a:extLst>
              <a:ext uri="{FF2B5EF4-FFF2-40B4-BE49-F238E27FC236}">
                <a16:creationId xmlns:a16="http://schemas.microsoft.com/office/drawing/2014/main" id="{E67E3684-E33C-662A-5974-5330BD80D5D7}"/>
              </a:ext>
            </a:extLst>
          </p:cNvPr>
          <p:cNvSpPr txBox="1"/>
          <p:nvPr/>
        </p:nvSpPr>
        <p:spPr>
          <a:xfrm>
            <a:off x="6736596" y="1841826"/>
            <a:ext cx="1779153" cy="671915"/>
          </a:xfrm>
          <a:prstGeom prst="rect">
            <a:avLst/>
          </a:prstGeom>
          <a:noFill/>
        </p:spPr>
        <p:txBody>
          <a:bodyPr wrap="square">
            <a:spAutoFit/>
          </a:bodyPr>
          <a:lstStyle/>
          <a:p>
            <a:pPr algn="ctr">
              <a:lnSpc>
                <a:spcPct val="107000"/>
              </a:lnSpc>
              <a:spcAft>
                <a:spcPts val="800"/>
              </a:spcAft>
            </a:pPr>
            <a:r>
              <a:rPr lang="fi-FI" sz="1800" kern="100">
                <a:solidFill>
                  <a:schemeClr val="accent4"/>
                </a:solidFill>
                <a:effectLst/>
                <a:latin typeface="+mj-lt"/>
                <a:ea typeface="Calibri" panose="020F0502020204030204" pitchFamily="34" charset="0"/>
                <a:cs typeface="Times New Roman" panose="02020603050405020304" pitchFamily="18" charset="0"/>
              </a:rPr>
              <a:t>Vi värderar vår personal</a:t>
            </a:r>
            <a:endParaRPr lang="fi-FI" sz="1100" kern="100">
              <a:solidFill>
                <a:schemeClr val="accent4"/>
              </a:solidFill>
              <a:effectLst/>
              <a:latin typeface="+mj-lt"/>
              <a:ea typeface="Calibri" panose="020F0502020204030204" pitchFamily="34" charset="0"/>
              <a:cs typeface="Times New Roman" panose="02020603050405020304" pitchFamily="18" charset="0"/>
            </a:endParaRPr>
          </a:p>
        </p:txBody>
      </p:sp>
      <p:pic>
        <p:nvPicPr>
          <p:cNvPr id="13" name="Kuva 12" descr="Kuva, joka sisältää kohteen Polkupyörän kiekko, Polkupyörän runko, pyörä, Polkupyörät – Varusteet ja tarvikkeet&#10;&#10;Kuvaus luotu automaattisesti">
            <a:extLst>
              <a:ext uri="{FF2B5EF4-FFF2-40B4-BE49-F238E27FC236}">
                <a16:creationId xmlns:a16="http://schemas.microsoft.com/office/drawing/2014/main" id="{15F19DDE-B347-E06F-C526-AC318DED02FF}"/>
              </a:ext>
            </a:extLst>
          </p:cNvPr>
          <p:cNvPicPr>
            <a:picLocks noChangeAspect="1"/>
          </p:cNvPicPr>
          <p:nvPr/>
        </p:nvPicPr>
        <p:blipFill>
          <a:blip r:embed="rId4"/>
          <a:stretch>
            <a:fillRect/>
          </a:stretch>
        </p:blipFill>
        <p:spPr>
          <a:xfrm rot="20171055">
            <a:off x="5362011" y="3159913"/>
            <a:ext cx="1272985" cy="1272702"/>
          </a:xfrm>
          <a:prstGeom prst="rect">
            <a:avLst/>
          </a:prstGeom>
        </p:spPr>
      </p:pic>
      <p:pic>
        <p:nvPicPr>
          <p:cNvPr id="15" name="Kuva 14" descr="Kuva, joka sisältää kohteen Polkupyörän kiekko, Polkupyörän runko, pyörä, Polkupyörät – Varusteet ja tarvikkeet&#10;&#10;Kuvaus luotu automaattisesti">
            <a:extLst>
              <a:ext uri="{FF2B5EF4-FFF2-40B4-BE49-F238E27FC236}">
                <a16:creationId xmlns:a16="http://schemas.microsoft.com/office/drawing/2014/main" id="{2862ABB0-D1DE-C535-4198-305210FC6A16}"/>
              </a:ext>
            </a:extLst>
          </p:cNvPr>
          <p:cNvPicPr>
            <a:picLocks noChangeAspect="1"/>
          </p:cNvPicPr>
          <p:nvPr/>
        </p:nvPicPr>
        <p:blipFill rotWithShape="1">
          <a:blip r:embed="rId4"/>
          <a:srcRect r="2832" b="31199"/>
          <a:stretch/>
        </p:blipFill>
        <p:spPr>
          <a:xfrm>
            <a:off x="2527155" y="63282"/>
            <a:ext cx="1821037" cy="1289125"/>
          </a:xfrm>
          <a:prstGeom prst="rect">
            <a:avLst/>
          </a:prstGeom>
          <a:scene3d>
            <a:camera prst="orthographicFront">
              <a:rot lat="0" lon="9600000" rev="0"/>
            </a:camera>
            <a:lightRig rig="threePt" dir="t"/>
          </a:scene3d>
        </p:spPr>
      </p:pic>
      <p:cxnSp>
        <p:nvCxnSpPr>
          <p:cNvPr id="23" name="Yhdistin: Kaareva 22">
            <a:extLst>
              <a:ext uri="{FF2B5EF4-FFF2-40B4-BE49-F238E27FC236}">
                <a16:creationId xmlns:a16="http://schemas.microsoft.com/office/drawing/2014/main" id="{F0B3AE77-5AA6-C2ED-8D75-925C286AF273}"/>
              </a:ext>
            </a:extLst>
          </p:cNvPr>
          <p:cNvCxnSpPr/>
          <p:nvPr/>
        </p:nvCxnSpPr>
        <p:spPr>
          <a:xfrm>
            <a:off x="6096000" y="1094810"/>
            <a:ext cx="640596" cy="599826"/>
          </a:xfrm>
          <a:prstGeom prst="curvedConnector3">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4" name="Yhdistin: Kaareva 23">
            <a:extLst>
              <a:ext uri="{FF2B5EF4-FFF2-40B4-BE49-F238E27FC236}">
                <a16:creationId xmlns:a16="http://schemas.microsoft.com/office/drawing/2014/main" id="{3E59AE9C-8F71-5651-36FF-DB5D379F2A3C}"/>
              </a:ext>
            </a:extLst>
          </p:cNvPr>
          <p:cNvCxnSpPr>
            <a:cxnSpLocks/>
            <a:stCxn id="7" idx="3"/>
          </p:cNvCxnSpPr>
          <p:nvPr/>
        </p:nvCxnSpPr>
        <p:spPr>
          <a:xfrm rot="16200000" flipH="1">
            <a:off x="6851197" y="2968099"/>
            <a:ext cx="1047628" cy="948379"/>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Yhdistin: Kaareva 38">
            <a:extLst>
              <a:ext uri="{FF2B5EF4-FFF2-40B4-BE49-F238E27FC236}">
                <a16:creationId xmlns:a16="http://schemas.microsoft.com/office/drawing/2014/main" id="{E48B8B25-A9A2-B483-1BD8-F1362ED0431E}"/>
              </a:ext>
            </a:extLst>
          </p:cNvPr>
          <p:cNvCxnSpPr>
            <a:cxnSpLocks/>
          </p:cNvCxnSpPr>
          <p:nvPr/>
        </p:nvCxnSpPr>
        <p:spPr>
          <a:xfrm flipV="1">
            <a:off x="8058327" y="5186248"/>
            <a:ext cx="1286076" cy="1245661"/>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8" name="Yhdistin: Kaareva 47">
            <a:extLst>
              <a:ext uri="{FF2B5EF4-FFF2-40B4-BE49-F238E27FC236}">
                <a16:creationId xmlns:a16="http://schemas.microsoft.com/office/drawing/2014/main" id="{8FC7C0DD-DC76-111E-5CB1-EE6916B92E3A}"/>
              </a:ext>
            </a:extLst>
          </p:cNvPr>
          <p:cNvCxnSpPr>
            <a:cxnSpLocks/>
          </p:cNvCxnSpPr>
          <p:nvPr/>
        </p:nvCxnSpPr>
        <p:spPr>
          <a:xfrm rot="10800000">
            <a:off x="6897993" y="6152157"/>
            <a:ext cx="1017618" cy="279752"/>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1" name="Yhdistin: Kaareva 50">
            <a:extLst>
              <a:ext uri="{FF2B5EF4-FFF2-40B4-BE49-F238E27FC236}">
                <a16:creationId xmlns:a16="http://schemas.microsoft.com/office/drawing/2014/main" id="{20EA0A05-9302-C3BA-C8D6-8883453FEBD3}"/>
              </a:ext>
            </a:extLst>
          </p:cNvPr>
          <p:cNvCxnSpPr>
            <a:cxnSpLocks/>
          </p:cNvCxnSpPr>
          <p:nvPr/>
        </p:nvCxnSpPr>
        <p:spPr>
          <a:xfrm rot="5400000" flipH="1" flipV="1">
            <a:off x="8581735" y="2159304"/>
            <a:ext cx="1378681" cy="1319926"/>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3" name="Yhdistin: Kaareva 52">
            <a:extLst>
              <a:ext uri="{FF2B5EF4-FFF2-40B4-BE49-F238E27FC236}">
                <a16:creationId xmlns:a16="http://schemas.microsoft.com/office/drawing/2014/main" id="{F95987B2-CBFF-5F1B-7FEB-A16650E602F7}"/>
              </a:ext>
            </a:extLst>
          </p:cNvPr>
          <p:cNvCxnSpPr>
            <a:cxnSpLocks/>
          </p:cNvCxnSpPr>
          <p:nvPr/>
        </p:nvCxnSpPr>
        <p:spPr>
          <a:xfrm rot="16200000" flipH="1">
            <a:off x="9338698" y="3923909"/>
            <a:ext cx="324155" cy="743482"/>
          </a:xfrm>
          <a:prstGeom prst="curvedConnector2">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1" name="Yhdistin: Kaareva 60">
            <a:extLst>
              <a:ext uri="{FF2B5EF4-FFF2-40B4-BE49-F238E27FC236}">
                <a16:creationId xmlns:a16="http://schemas.microsoft.com/office/drawing/2014/main" id="{BCDEF6B4-6BB1-0180-8C6C-2E7911162135}"/>
              </a:ext>
            </a:extLst>
          </p:cNvPr>
          <p:cNvCxnSpPr>
            <a:cxnSpLocks/>
            <a:endCxn id="3" idx="7"/>
          </p:cNvCxnSpPr>
          <p:nvPr/>
        </p:nvCxnSpPr>
        <p:spPr>
          <a:xfrm rot="5400000">
            <a:off x="7337555" y="4026897"/>
            <a:ext cx="518748" cy="422121"/>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Kuva, joka sisältää kohteen Polkupyörän kiekko, Polkupyörän runko, pyörä, Polkupyörät – Varusteet ja tarvikkeet&#10;&#10;Kuvaus luotu automaattisesti">
            <a:extLst>
              <a:ext uri="{FF2B5EF4-FFF2-40B4-BE49-F238E27FC236}">
                <a16:creationId xmlns:a16="http://schemas.microsoft.com/office/drawing/2014/main" id="{04E2FBBC-FAEA-E4F1-5963-CE5B88750FE5}"/>
              </a:ext>
            </a:extLst>
          </p:cNvPr>
          <p:cNvPicPr>
            <a:picLocks noChangeAspect="1"/>
          </p:cNvPicPr>
          <p:nvPr/>
        </p:nvPicPr>
        <p:blipFill>
          <a:blip r:embed="rId2"/>
          <a:stretch>
            <a:fillRect/>
          </a:stretch>
        </p:blipFill>
        <p:spPr>
          <a:xfrm>
            <a:off x="7102963" y="2045519"/>
            <a:ext cx="1697301" cy="1696924"/>
          </a:xfrm>
          <a:prstGeom prst="rect">
            <a:avLst/>
          </a:prstGeom>
        </p:spPr>
      </p:pic>
      <p:sp>
        <p:nvSpPr>
          <p:cNvPr id="4" name="Tekstiruutu 3">
            <a:extLst>
              <a:ext uri="{FF2B5EF4-FFF2-40B4-BE49-F238E27FC236}">
                <a16:creationId xmlns:a16="http://schemas.microsoft.com/office/drawing/2014/main" id="{C693DFBC-2C8B-5029-ACD7-59DBEDB21E31}"/>
              </a:ext>
            </a:extLst>
          </p:cNvPr>
          <p:cNvSpPr txBox="1"/>
          <p:nvPr/>
        </p:nvSpPr>
        <p:spPr>
          <a:xfrm>
            <a:off x="7951614" y="4551667"/>
            <a:ext cx="3769687"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Kuva 5" descr="Kuva, joka sisältää kohteen kartta&#10;&#10;Kuvaus luotu automaattisesti">
            <a:extLst>
              <a:ext uri="{FF2B5EF4-FFF2-40B4-BE49-F238E27FC236}">
                <a16:creationId xmlns:a16="http://schemas.microsoft.com/office/drawing/2014/main" id="{823371E8-7936-CE58-E894-E8B20EAB1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401" y="1765562"/>
            <a:ext cx="5333905" cy="4893428"/>
          </a:xfrm>
          <a:prstGeom prst="rect">
            <a:avLst/>
          </a:prstGeom>
        </p:spPr>
      </p:pic>
      <p:sp>
        <p:nvSpPr>
          <p:cNvPr id="10" name="Suorakulmio 9">
            <a:extLst>
              <a:ext uri="{FF2B5EF4-FFF2-40B4-BE49-F238E27FC236}">
                <a16:creationId xmlns:a16="http://schemas.microsoft.com/office/drawing/2014/main" id="{F4BC1839-0F27-07F1-7A2E-0A55825BD562}"/>
              </a:ext>
            </a:extLst>
          </p:cNvPr>
          <p:cNvSpPr/>
          <p:nvPr/>
        </p:nvSpPr>
        <p:spPr>
          <a:xfrm>
            <a:off x="614789" y="1120074"/>
            <a:ext cx="5006298" cy="718232"/>
          </a:xfrm>
          <a:prstGeom prst="rect">
            <a:avLst/>
          </a:prstGeom>
          <a:noFill/>
          <a:ln w="9525">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Calibri Light"/>
              </a:rPr>
              <a:t>     </a:t>
            </a:r>
          </a:p>
          <a:p>
            <a:pPr algn="ctr"/>
            <a:r>
              <a:rPr lang="fi-FI" sz="1800">
                <a:solidFill>
                  <a:srgbClr val="000000"/>
                </a:solidFill>
                <a:effectLst/>
                <a:latin typeface="+mj-lt"/>
                <a:ea typeface="Calibri" panose="020F0502020204030204" pitchFamily="34" charset="0"/>
              </a:rPr>
              <a:t>Sammanlagt ca 234 läroanstalter och daghem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mj-lt"/>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E1E1E"/>
              </a:solidFill>
              <a:effectLst/>
              <a:uLnTx/>
              <a:uFillTx/>
              <a:latin typeface="Calibri Light" panose="020F0302020204030204"/>
              <a:ea typeface="+mn-ea"/>
              <a:cs typeface="Calibri Light"/>
            </a:endParaRPr>
          </a:p>
        </p:txBody>
      </p:sp>
      <p:sp>
        <p:nvSpPr>
          <p:cNvPr id="12" name="Suorakulmio 11">
            <a:extLst>
              <a:ext uri="{FF2B5EF4-FFF2-40B4-BE49-F238E27FC236}">
                <a16:creationId xmlns:a16="http://schemas.microsoft.com/office/drawing/2014/main" id="{AAE26DAA-DD32-DE61-2D1F-423FBE3D9F76}"/>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pic>
        <p:nvPicPr>
          <p:cNvPr id="14" name="Kuva 13">
            <a:extLst>
              <a:ext uri="{FF2B5EF4-FFF2-40B4-BE49-F238E27FC236}">
                <a16:creationId xmlns:a16="http://schemas.microsoft.com/office/drawing/2014/main" id="{FE6FDB5B-FD44-4F4C-4B7E-FC7CD83CFA27}"/>
              </a:ext>
            </a:extLst>
          </p:cNvPr>
          <p:cNvPicPr>
            <a:picLocks noChangeAspect="1"/>
          </p:cNvPicPr>
          <p:nvPr/>
        </p:nvPicPr>
        <p:blipFill>
          <a:blip r:embed="rId4"/>
          <a:stretch>
            <a:fillRect/>
          </a:stretch>
        </p:blipFill>
        <p:spPr>
          <a:xfrm>
            <a:off x="362220" y="3980221"/>
            <a:ext cx="1857634" cy="1581371"/>
          </a:xfrm>
          <a:prstGeom prst="rect">
            <a:avLst/>
          </a:prstGeom>
        </p:spPr>
      </p:pic>
      <p:pic>
        <p:nvPicPr>
          <p:cNvPr id="16" name="Kuva 15">
            <a:extLst>
              <a:ext uri="{FF2B5EF4-FFF2-40B4-BE49-F238E27FC236}">
                <a16:creationId xmlns:a16="http://schemas.microsoft.com/office/drawing/2014/main" id="{BF9CD910-00C3-42AA-A521-F2708EC76A54}"/>
              </a:ext>
            </a:extLst>
          </p:cNvPr>
          <p:cNvPicPr>
            <a:picLocks noChangeAspect="1"/>
          </p:cNvPicPr>
          <p:nvPr/>
        </p:nvPicPr>
        <p:blipFill>
          <a:blip r:embed="rId5"/>
          <a:stretch>
            <a:fillRect/>
          </a:stretch>
        </p:blipFill>
        <p:spPr>
          <a:xfrm>
            <a:off x="2497233" y="3980221"/>
            <a:ext cx="1703800" cy="1581371"/>
          </a:xfrm>
          <a:prstGeom prst="rect">
            <a:avLst/>
          </a:prstGeom>
        </p:spPr>
      </p:pic>
      <p:pic>
        <p:nvPicPr>
          <p:cNvPr id="18" name="Kuva 17">
            <a:extLst>
              <a:ext uri="{FF2B5EF4-FFF2-40B4-BE49-F238E27FC236}">
                <a16:creationId xmlns:a16="http://schemas.microsoft.com/office/drawing/2014/main" id="{AF1ABB3B-BEEB-B1ED-FE5C-2AB51355652F}"/>
              </a:ext>
            </a:extLst>
          </p:cNvPr>
          <p:cNvPicPr>
            <a:picLocks noChangeAspect="1"/>
          </p:cNvPicPr>
          <p:nvPr/>
        </p:nvPicPr>
        <p:blipFill>
          <a:blip r:embed="rId6"/>
          <a:stretch>
            <a:fillRect/>
          </a:stretch>
        </p:blipFill>
        <p:spPr>
          <a:xfrm>
            <a:off x="4497103" y="3980220"/>
            <a:ext cx="1517004" cy="1581372"/>
          </a:xfrm>
          <a:prstGeom prst="rect">
            <a:avLst/>
          </a:prstGeom>
        </p:spPr>
      </p:pic>
      <p:sp>
        <p:nvSpPr>
          <p:cNvPr id="19" name="Puhekupla: Suorakulmio 18">
            <a:extLst>
              <a:ext uri="{FF2B5EF4-FFF2-40B4-BE49-F238E27FC236}">
                <a16:creationId xmlns:a16="http://schemas.microsoft.com/office/drawing/2014/main" id="{91372248-CC63-0AB4-8A99-1B9DAB35C5A1}"/>
              </a:ext>
            </a:extLst>
          </p:cNvPr>
          <p:cNvSpPr/>
          <p:nvPr/>
        </p:nvSpPr>
        <p:spPr>
          <a:xfrm>
            <a:off x="614789" y="2093929"/>
            <a:ext cx="1239632" cy="1311433"/>
          </a:xfrm>
          <a:prstGeom prst="wedgeRectCallout">
            <a:avLst/>
          </a:prstGeom>
          <a:noFill/>
          <a:ln w="28575">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1" name="Tekstiruutu 20">
            <a:extLst>
              <a:ext uri="{FF2B5EF4-FFF2-40B4-BE49-F238E27FC236}">
                <a16:creationId xmlns:a16="http://schemas.microsoft.com/office/drawing/2014/main" id="{AF4A428D-C06E-3AAC-A5B4-C9E69B986366}"/>
              </a:ext>
            </a:extLst>
          </p:cNvPr>
          <p:cNvSpPr txBox="1"/>
          <p:nvPr/>
        </p:nvSpPr>
        <p:spPr>
          <a:xfrm>
            <a:off x="587200" y="2119838"/>
            <a:ext cx="1282629" cy="1631216"/>
          </a:xfrm>
          <a:prstGeom prst="rect">
            <a:avLst/>
          </a:prstGeom>
          <a:noFill/>
        </p:spPr>
        <p:txBody>
          <a:bodyPr wrap="square">
            <a:spAutoFit/>
          </a:bodyPr>
          <a:lstStyle/>
          <a:p>
            <a:r>
              <a:rPr lang="fi-FI" sz="1200">
                <a:solidFill>
                  <a:srgbClr val="000000"/>
                </a:solidFill>
                <a:effectLst/>
                <a:latin typeface="+mj-lt"/>
                <a:ea typeface="Calibri" panose="020F0502020204030204" pitchFamily="34" charset="0"/>
              </a:rPr>
              <a:t>FÖRSKOLE-UNDERVISNING</a:t>
            </a:r>
          </a:p>
          <a:p>
            <a:r>
              <a:rPr lang="fi-FI" sz="1200">
                <a:solidFill>
                  <a:srgbClr val="000000"/>
                </a:solidFill>
                <a:effectLst/>
                <a:latin typeface="+mj-lt"/>
                <a:ea typeface="Calibri" panose="020F0502020204030204" pitchFamily="34" charset="0"/>
              </a:rPr>
              <a:t> </a:t>
            </a:r>
          </a:p>
          <a:p>
            <a:r>
              <a:rPr lang="fi-FI" sz="1200">
                <a:solidFill>
                  <a:srgbClr val="000000"/>
                </a:solidFill>
                <a:effectLst/>
                <a:latin typeface="+mj-lt"/>
                <a:ea typeface="Calibri" panose="020F0502020204030204" pitchFamily="34" charset="0"/>
              </a:rPr>
              <a:t>159</a:t>
            </a:r>
          </a:p>
          <a:p>
            <a:r>
              <a:rPr lang="fi-FI" sz="1200">
                <a:solidFill>
                  <a:schemeClr val="accent4"/>
                </a:solidFill>
                <a:effectLst/>
                <a:latin typeface="+mj-lt"/>
                <a:ea typeface="Calibri" panose="020F0502020204030204" pitchFamily="34" charset="0"/>
              </a:rPr>
              <a:t>VERKSAMHETS-STÄLLEN</a:t>
            </a:r>
          </a:p>
          <a:p>
            <a:endParaRPr lang="fi-FI" sz="1400">
              <a:solidFill>
                <a:srgbClr val="000000"/>
              </a:solidFill>
              <a:effectLst/>
              <a:latin typeface="+mj-lt"/>
              <a:ea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1E1E1E"/>
              </a:solidFill>
              <a:effectLst/>
              <a:uLnTx/>
              <a:uFillTx/>
              <a:latin typeface="Calibri Light" panose="020F0302020204030204"/>
              <a:ea typeface="+mn-ea"/>
              <a:cs typeface="Calibri Light"/>
            </a:endParaRPr>
          </a:p>
        </p:txBody>
      </p:sp>
      <p:sp>
        <p:nvSpPr>
          <p:cNvPr id="22" name="Puhekupla: Suorakulmio 21">
            <a:extLst>
              <a:ext uri="{FF2B5EF4-FFF2-40B4-BE49-F238E27FC236}">
                <a16:creationId xmlns:a16="http://schemas.microsoft.com/office/drawing/2014/main" id="{C0FA732C-399D-1F1D-807F-977700410546}"/>
              </a:ext>
            </a:extLst>
          </p:cNvPr>
          <p:cNvSpPr/>
          <p:nvPr/>
        </p:nvSpPr>
        <p:spPr>
          <a:xfrm>
            <a:off x="2604503" y="2093928"/>
            <a:ext cx="1198946" cy="1311434"/>
          </a:xfrm>
          <a:prstGeom prst="wedgeRectCallout">
            <a:avLst/>
          </a:prstGeom>
          <a:noFill/>
          <a:ln w="28575">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3" name="Puhekupla: Suorakulmio 22">
            <a:extLst>
              <a:ext uri="{FF2B5EF4-FFF2-40B4-BE49-F238E27FC236}">
                <a16:creationId xmlns:a16="http://schemas.microsoft.com/office/drawing/2014/main" id="{C1369471-4B44-AF7E-E7AE-10697C8AE1C1}"/>
              </a:ext>
            </a:extLst>
          </p:cNvPr>
          <p:cNvSpPr/>
          <p:nvPr/>
        </p:nvSpPr>
        <p:spPr>
          <a:xfrm>
            <a:off x="4422141" y="2093928"/>
            <a:ext cx="1198946" cy="1311434"/>
          </a:xfrm>
          <a:prstGeom prst="wedgeRectCallout">
            <a:avLst/>
          </a:prstGeom>
          <a:noFill/>
          <a:ln w="28575">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5" name="Tekstiruutu 24">
            <a:extLst>
              <a:ext uri="{FF2B5EF4-FFF2-40B4-BE49-F238E27FC236}">
                <a16:creationId xmlns:a16="http://schemas.microsoft.com/office/drawing/2014/main" id="{B98A1F6A-E53A-FC8E-7167-DA2507DCB49C}"/>
              </a:ext>
            </a:extLst>
          </p:cNvPr>
          <p:cNvSpPr txBox="1"/>
          <p:nvPr/>
        </p:nvSpPr>
        <p:spPr>
          <a:xfrm>
            <a:off x="2581870" y="2119838"/>
            <a:ext cx="1282629" cy="1415772"/>
          </a:xfrm>
          <a:prstGeom prst="rect">
            <a:avLst/>
          </a:prstGeom>
          <a:noFill/>
        </p:spPr>
        <p:txBody>
          <a:bodyPr wrap="square">
            <a:spAutoFit/>
          </a:bodyPr>
          <a:lstStyle/>
          <a:p>
            <a:r>
              <a:rPr lang="fi-FI" sz="1200">
                <a:solidFill>
                  <a:schemeClr val="accent4"/>
                </a:solidFill>
                <a:effectLst/>
                <a:latin typeface="+mj-lt"/>
                <a:ea typeface="Calibri" panose="020F0502020204030204" pitchFamily="34" charset="0"/>
                <a:cs typeface="Times New Roman" panose="02020603050405020304" pitchFamily="18" charset="0"/>
              </a:rPr>
              <a:t>GRUNDLÄGGAN-DE UTBILDNING</a:t>
            </a:r>
          </a:p>
          <a:p>
            <a:endParaRPr lang="fi-FI" sz="1200">
              <a:solidFill>
                <a:schemeClr val="accent4"/>
              </a:solidFill>
              <a:effectLst/>
              <a:latin typeface="+mj-lt"/>
              <a:ea typeface="Calibri" panose="020F0502020204030204" pitchFamily="34" charset="0"/>
              <a:cs typeface="Times New Roman" panose="02020603050405020304" pitchFamily="18" charset="0"/>
            </a:endParaRPr>
          </a:p>
          <a:p>
            <a:r>
              <a:rPr lang="fi-FI" sz="1200">
                <a:solidFill>
                  <a:schemeClr val="accent4"/>
                </a:solidFill>
                <a:effectLst/>
                <a:latin typeface="+mj-lt"/>
                <a:ea typeface="Calibri" panose="020F0502020204030204" pitchFamily="34" charset="0"/>
                <a:cs typeface="Times New Roman" panose="02020603050405020304" pitchFamily="18" charset="0"/>
              </a:rPr>
              <a:t>51 </a:t>
            </a:r>
            <a:r>
              <a:rPr lang="fi-FI" sz="1200">
                <a:solidFill>
                  <a:schemeClr val="accent4"/>
                </a:solidFill>
                <a:effectLst/>
                <a:latin typeface="+mj-lt"/>
                <a:ea typeface="Calibri" panose="020F0502020204030204" pitchFamily="34" charset="0"/>
              </a:rPr>
              <a:t>VERKSAMHETS-STÄLLEN</a:t>
            </a:r>
          </a:p>
          <a:p>
            <a:endParaRPr kumimoji="0" lang="fi-FI" sz="1400" b="0" i="0" u="none" strike="noStrike" kern="1200" cap="none" spc="0" normalizeH="0" baseline="0" noProof="0">
              <a:ln>
                <a:noFill/>
              </a:ln>
              <a:solidFill>
                <a:schemeClr val="accent4"/>
              </a:solidFill>
              <a:effectLst/>
              <a:uLnTx/>
              <a:uFillTx/>
              <a:latin typeface="Calibri Light" panose="020F0302020204030204"/>
              <a:ea typeface="+mn-ea"/>
              <a:cs typeface="Calibri Light"/>
            </a:endParaRPr>
          </a:p>
        </p:txBody>
      </p:sp>
      <p:sp>
        <p:nvSpPr>
          <p:cNvPr id="27" name="Tekstiruutu 26">
            <a:extLst>
              <a:ext uri="{FF2B5EF4-FFF2-40B4-BE49-F238E27FC236}">
                <a16:creationId xmlns:a16="http://schemas.microsoft.com/office/drawing/2014/main" id="{90EDCC52-D856-CAA5-931F-EF7C5BD4288F}"/>
              </a:ext>
            </a:extLst>
          </p:cNvPr>
          <p:cNvSpPr txBox="1"/>
          <p:nvPr/>
        </p:nvSpPr>
        <p:spPr>
          <a:xfrm>
            <a:off x="4419242" y="2153258"/>
            <a:ext cx="1198946" cy="1200329"/>
          </a:xfrm>
          <a:prstGeom prst="rect">
            <a:avLst/>
          </a:prstGeom>
          <a:noFill/>
        </p:spPr>
        <p:txBody>
          <a:bodyPr wrap="square">
            <a:spAutoFit/>
          </a:bodyPr>
          <a:lstStyle/>
          <a:p>
            <a:r>
              <a:rPr lang="fi-FI" sz="1200">
                <a:solidFill>
                  <a:schemeClr val="accent4"/>
                </a:solidFill>
                <a:effectLst/>
                <a:latin typeface="+mj-lt"/>
                <a:ea typeface="Calibri" panose="020F0502020204030204" pitchFamily="34" charset="0"/>
              </a:rPr>
              <a:t>2:a  STADIET </a:t>
            </a:r>
          </a:p>
          <a:p>
            <a:endParaRPr lang="fi-FI" sz="1200">
              <a:solidFill>
                <a:schemeClr val="accent4"/>
              </a:solidFill>
              <a:effectLst/>
              <a:latin typeface="+mj-lt"/>
              <a:ea typeface="Calibri" panose="020F0502020204030204" pitchFamily="34" charset="0"/>
            </a:endParaRPr>
          </a:p>
          <a:p>
            <a:endParaRPr lang="fi-FI" sz="1200">
              <a:solidFill>
                <a:schemeClr val="accent4"/>
              </a:solidFill>
              <a:effectLst/>
              <a:latin typeface="+mj-lt"/>
              <a:ea typeface="Calibri" panose="020F0502020204030204" pitchFamily="34" charset="0"/>
            </a:endParaRPr>
          </a:p>
          <a:p>
            <a:r>
              <a:rPr lang="fi-FI" sz="1200">
                <a:solidFill>
                  <a:schemeClr val="accent4"/>
                </a:solidFill>
                <a:effectLst/>
                <a:latin typeface="+mj-lt"/>
                <a:ea typeface="Calibri" panose="020F0502020204030204" pitchFamily="34" charset="0"/>
                <a:cs typeface="Times New Roman" panose="02020603050405020304" pitchFamily="18" charset="0"/>
              </a:rPr>
              <a:t>24 VERKSAMHETS-STÄLLEN</a:t>
            </a:r>
            <a:endParaRPr kumimoji="0" lang="fi-FI" sz="1200" b="0" i="0" u="none" strike="noStrike" kern="1200" cap="none" spc="0" normalizeH="0" baseline="0" noProof="0">
              <a:ln>
                <a:noFill/>
              </a:ln>
              <a:solidFill>
                <a:schemeClr val="accent4"/>
              </a:solidFill>
              <a:effectLst/>
              <a:uLnTx/>
              <a:uFillTx/>
              <a:latin typeface="+mj-lt"/>
              <a:ea typeface="+mn-ea"/>
              <a:cs typeface="Calibri Light"/>
            </a:endParaRPr>
          </a:p>
        </p:txBody>
      </p:sp>
      <p:cxnSp>
        <p:nvCxnSpPr>
          <p:cNvPr id="28" name="Yhdistin: Kaareva 27">
            <a:extLst>
              <a:ext uri="{FF2B5EF4-FFF2-40B4-BE49-F238E27FC236}">
                <a16:creationId xmlns:a16="http://schemas.microsoft.com/office/drawing/2014/main" id="{2798DDC1-B3ED-3331-11EE-99206420F0C0}"/>
              </a:ext>
            </a:extLst>
          </p:cNvPr>
          <p:cNvCxnSpPr>
            <a:cxnSpLocks/>
          </p:cNvCxnSpPr>
          <p:nvPr/>
        </p:nvCxnSpPr>
        <p:spPr>
          <a:xfrm rot="16200000" flipH="1">
            <a:off x="6158103" y="1732432"/>
            <a:ext cx="1285329" cy="1106078"/>
          </a:xfrm>
          <a:prstGeom prst="curvedConnector3">
            <a:avLst>
              <a:gd name="adj1" fmla="val 40466"/>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1" name="Yhdistin: Kaareva 30">
            <a:extLst>
              <a:ext uri="{FF2B5EF4-FFF2-40B4-BE49-F238E27FC236}">
                <a16:creationId xmlns:a16="http://schemas.microsoft.com/office/drawing/2014/main" id="{0C665288-976A-CB7E-3B28-A761ABC98FF9}"/>
              </a:ext>
            </a:extLst>
          </p:cNvPr>
          <p:cNvCxnSpPr>
            <a:cxnSpLocks/>
          </p:cNvCxnSpPr>
          <p:nvPr/>
        </p:nvCxnSpPr>
        <p:spPr>
          <a:xfrm rot="10800000" flipV="1">
            <a:off x="8498906" y="2423678"/>
            <a:ext cx="1175384" cy="861814"/>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3" name="Yhdistin: Kaareva 32">
            <a:extLst>
              <a:ext uri="{FF2B5EF4-FFF2-40B4-BE49-F238E27FC236}">
                <a16:creationId xmlns:a16="http://schemas.microsoft.com/office/drawing/2014/main" id="{E329FF2A-CBF5-09E9-B1FC-246131DBC5CD}"/>
              </a:ext>
            </a:extLst>
          </p:cNvPr>
          <p:cNvCxnSpPr>
            <a:cxnSpLocks/>
          </p:cNvCxnSpPr>
          <p:nvPr/>
        </p:nvCxnSpPr>
        <p:spPr>
          <a:xfrm rot="16200000" flipH="1">
            <a:off x="4916870" y="235518"/>
            <a:ext cx="1435603" cy="1226114"/>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Yhdistin: Kaareva 34">
            <a:extLst>
              <a:ext uri="{FF2B5EF4-FFF2-40B4-BE49-F238E27FC236}">
                <a16:creationId xmlns:a16="http://schemas.microsoft.com/office/drawing/2014/main" id="{8B62BF05-0E1A-09E1-9610-687CDFC536E8}"/>
              </a:ext>
            </a:extLst>
          </p:cNvPr>
          <p:cNvCxnSpPr>
            <a:cxnSpLocks/>
          </p:cNvCxnSpPr>
          <p:nvPr/>
        </p:nvCxnSpPr>
        <p:spPr>
          <a:xfrm flipV="1">
            <a:off x="9751721" y="1290831"/>
            <a:ext cx="1234906" cy="1106664"/>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Yhdistin: Kaareva 37">
            <a:extLst>
              <a:ext uri="{FF2B5EF4-FFF2-40B4-BE49-F238E27FC236}">
                <a16:creationId xmlns:a16="http://schemas.microsoft.com/office/drawing/2014/main" id="{29B27546-882D-F1BB-6E12-12600B638B41}"/>
              </a:ext>
            </a:extLst>
          </p:cNvPr>
          <p:cNvCxnSpPr>
            <a:cxnSpLocks/>
          </p:cNvCxnSpPr>
          <p:nvPr/>
        </p:nvCxnSpPr>
        <p:spPr>
          <a:xfrm>
            <a:off x="11017025" y="1290831"/>
            <a:ext cx="1099985" cy="803097"/>
          </a:xfrm>
          <a:prstGeom prst="curvedConnector3">
            <a:avLst>
              <a:gd name="adj1" fmla="val 50000"/>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73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Kuva 68">
            <a:extLst>
              <a:ext uri="{FF2B5EF4-FFF2-40B4-BE49-F238E27FC236}">
                <a16:creationId xmlns:a16="http://schemas.microsoft.com/office/drawing/2014/main" id="{2564CCA9-374A-1278-3E28-B7D13A139238}"/>
              </a:ext>
            </a:extLst>
          </p:cNvPr>
          <p:cNvPicPr>
            <a:picLocks noChangeAspect="1"/>
          </p:cNvPicPr>
          <p:nvPr/>
        </p:nvPicPr>
        <p:blipFill rotWithShape="1">
          <a:blip r:embed="rId2"/>
          <a:srcRect r="24393" b="23553"/>
          <a:stretch/>
        </p:blipFill>
        <p:spPr>
          <a:xfrm>
            <a:off x="10279928" y="4908641"/>
            <a:ext cx="1670996" cy="1776937"/>
          </a:xfrm>
          <a:prstGeom prst="rect">
            <a:avLst/>
          </a:prstGeom>
        </p:spPr>
      </p:pic>
      <p:sp>
        <p:nvSpPr>
          <p:cNvPr id="4" name="Suorakulmio 3">
            <a:extLst>
              <a:ext uri="{FF2B5EF4-FFF2-40B4-BE49-F238E27FC236}">
                <a16:creationId xmlns:a16="http://schemas.microsoft.com/office/drawing/2014/main" id="{4E268F5A-4D7F-6B8F-3B17-ACB19E2903B5}"/>
              </a:ext>
            </a:extLst>
          </p:cNvPr>
          <p:cNvSpPr/>
          <p:nvPr/>
        </p:nvSpPr>
        <p:spPr>
          <a:xfrm>
            <a:off x="311085" y="405353"/>
            <a:ext cx="10378911" cy="54675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5" name="Suorakulmio 4">
            <a:extLst>
              <a:ext uri="{FF2B5EF4-FFF2-40B4-BE49-F238E27FC236}">
                <a16:creationId xmlns:a16="http://schemas.microsoft.com/office/drawing/2014/main" id="{1E90D0A5-96F8-4921-6114-E236F90DAFF1}"/>
              </a:ext>
            </a:extLst>
          </p:cNvPr>
          <p:cNvSpPr/>
          <p:nvPr/>
        </p:nvSpPr>
        <p:spPr>
          <a:xfrm>
            <a:off x="386500" y="1407205"/>
            <a:ext cx="3255386" cy="9452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6" name="Suorakulmio 5">
            <a:extLst>
              <a:ext uri="{FF2B5EF4-FFF2-40B4-BE49-F238E27FC236}">
                <a16:creationId xmlns:a16="http://schemas.microsoft.com/office/drawing/2014/main" id="{B1E508F9-322E-4DF4-C8AF-F6E571232C6E}"/>
              </a:ext>
            </a:extLst>
          </p:cNvPr>
          <p:cNvSpPr/>
          <p:nvPr/>
        </p:nvSpPr>
        <p:spPr>
          <a:xfrm>
            <a:off x="3852419" y="1393181"/>
            <a:ext cx="3233394" cy="94524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9488AD45-CB20-F212-2868-B83968593AB1}"/>
              </a:ext>
            </a:extLst>
          </p:cNvPr>
          <p:cNvSpPr/>
          <p:nvPr/>
        </p:nvSpPr>
        <p:spPr>
          <a:xfrm>
            <a:off x="7516307" y="1407205"/>
            <a:ext cx="3242820" cy="91314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529C9643-285B-2155-2F55-C5AE69C1428B}"/>
              </a:ext>
            </a:extLst>
          </p:cNvPr>
          <p:cNvSpPr/>
          <p:nvPr/>
        </p:nvSpPr>
        <p:spPr>
          <a:xfrm>
            <a:off x="386500" y="2656605"/>
            <a:ext cx="3252246" cy="54675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B7BE22E2-E703-5CD0-B2D4-B0413F4C3CC3}"/>
              </a:ext>
            </a:extLst>
          </p:cNvPr>
          <p:cNvSpPr/>
          <p:nvPr/>
        </p:nvSpPr>
        <p:spPr>
          <a:xfrm>
            <a:off x="386500" y="3361046"/>
            <a:ext cx="3252246" cy="54675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2E762007-766D-DD82-21BC-FFF3A0F3857C}"/>
              </a:ext>
            </a:extLst>
          </p:cNvPr>
          <p:cNvSpPr/>
          <p:nvPr/>
        </p:nvSpPr>
        <p:spPr>
          <a:xfrm>
            <a:off x="395790" y="4036588"/>
            <a:ext cx="3252246" cy="73536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1" name="Suorakulmio 10">
            <a:extLst>
              <a:ext uri="{FF2B5EF4-FFF2-40B4-BE49-F238E27FC236}">
                <a16:creationId xmlns:a16="http://schemas.microsoft.com/office/drawing/2014/main" id="{7C8B804D-86FD-196E-80F0-48A273C4AFE4}"/>
              </a:ext>
            </a:extLst>
          </p:cNvPr>
          <p:cNvSpPr/>
          <p:nvPr/>
        </p:nvSpPr>
        <p:spPr>
          <a:xfrm>
            <a:off x="386500" y="4908640"/>
            <a:ext cx="3252246" cy="54215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2" name="Suorakulmio 11">
            <a:extLst>
              <a:ext uri="{FF2B5EF4-FFF2-40B4-BE49-F238E27FC236}">
                <a16:creationId xmlns:a16="http://schemas.microsoft.com/office/drawing/2014/main" id="{DD2302E1-6A4F-D31E-6032-0046A5394E28}"/>
              </a:ext>
            </a:extLst>
          </p:cNvPr>
          <p:cNvSpPr/>
          <p:nvPr/>
        </p:nvSpPr>
        <p:spPr>
          <a:xfrm>
            <a:off x="3885416" y="3379902"/>
            <a:ext cx="3252246" cy="54675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3" name="Suorakulmio 12">
            <a:extLst>
              <a:ext uri="{FF2B5EF4-FFF2-40B4-BE49-F238E27FC236}">
                <a16:creationId xmlns:a16="http://schemas.microsoft.com/office/drawing/2014/main" id="{3CE3D7FB-4D14-2F77-F2C3-CA71B08143FF}"/>
              </a:ext>
            </a:extLst>
          </p:cNvPr>
          <p:cNvSpPr/>
          <p:nvPr/>
        </p:nvSpPr>
        <p:spPr>
          <a:xfrm>
            <a:off x="3874417" y="2656605"/>
            <a:ext cx="3252246" cy="54675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4" name="Suorakulmio 13">
            <a:extLst>
              <a:ext uri="{FF2B5EF4-FFF2-40B4-BE49-F238E27FC236}">
                <a16:creationId xmlns:a16="http://schemas.microsoft.com/office/drawing/2014/main" id="{E1A56C2B-1752-B37C-41EF-0A179EEA4D34}"/>
              </a:ext>
            </a:extLst>
          </p:cNvPr>
          <p:cNvSpPr/>
          <p:nvPr/>
        </p:nvSpPr>
        <p:spPr>
          <a:xfrm>
            <a:off x="7525733" y="3368117"/>
            <a:ext cx="3252246" cy="54675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5" name="Suorakulmio 14">
            <a:extLst>
              <a:ext uri="{FF2B5EF4-FFF2-40B4-BE49-F238E27FC236}">
                <a16:creationId xmlns:a16="http://schemas.microsoft.com/office/drawing/2014/main" id="{C80E746E-FE84-92A1-3CE2-967DEB583218}"/>
              </a:ext>
            </a:extLst>
          </p:cNvPr>
          <p:cNvSpPr/>
          <p:nvPr/>
        </p:nvSpPr>
        <p:spPr>
          <a:xfrm>
            <a:off x="7516307" y="2649093"/>
            <a:ext cx="3252246" cy="54675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7" name="Tekstiruutu 16">
            <a:extLst>
              <a:ext uri="{FF2B5EF4-FFF2-40B4-BE49-F238E27FC236}">
                <a16:creationId xmlns:a16="http://schemas.microsoft.com/office/drawing/2014/main" id="{7A37C72A-CA4B-A3A0-9F00-4C713D0FBC2A}"/>
              </a:ext>
            </a:extLst>
          </p:cNvPr>
          <p:cNvSpPr txBox="1"/>
          <p:nvPr/>
        </p:nvSpPr>
        <p:spPr>
          <a:xfrm>
            <a:off x="2404620" y="426530"/>
            <a:ext cx="6447933" cy="856325"/>
          </a:xfrm>
          <a:prstGeom prst="rect">
            <a:avLst/>
          </a:prstGeom>
          <a:noFill/>
        </p:spPr>
        <p:txBody>
          <a:bodyPr wrap="square" rtlCol="0">
            <a:spAutoFit/>
          </a:bodyPr>
          <a:lstStyle/>
          <a:p>
            <a:pPr algn="ctr"/>
            <a:r>
              <a:rPr lang="fi-FI" sz="1400">
                <a:solidFill>
                  <a:schemeClr val="accent4"/>
                </a:solidFill>
                <a:effectLst/>
                <a:latin typeface="+mj-lt"/>
                <a:ea typeface="Calibri" panose="020F0502020204030204" pitchFamily="34" charset="0"/>
              </a:rPr>
              <a:t>SEKTORN FÖR BARN UNGA OCH FAMILJER </a:t>
            </a:r>
          </a:p>
          <a:p>
            <a:pPr algn="ctr">
              <a:lnSpc>
                <a:spcPct val="107000"/>
              </a:lnSpc>
              <a:spcAft>
                <a:spcPts val="800"/>
              </a:spcAft>
            </a:pPr>
            <a:r>
              <a:rPr lang="fi-FI" sz="1400" kern="100">
                <a:solidFill>
                  <a:schemeClr val="accent4"/>
                </a:solidFill>
                <a:effectLst/>
                <a:latin typeface="+mj-lt"/>
                <a:ea typeface="Calibri" panose="020F0502020204030204" pitchFamily="34" charset="0"/>
                <a:cs typeface="Times New Roman" panose="02020603050405020304" pitchFamily="18" charset="0"/>
              </a:rPr>
              <a:t>Sektordirektör Hanna Mikkonen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8" name="Tekstiruutu 17">
            <a:extLst>
              <a:ext uri="{FF2B5EF4-FFF2-40B4-BE49-F238E27FC236}">
                <a16:creationId xmlns:a16="http://schemas.microsoft.com/office/drawing/2014/main" id="{732E6F02-0016-1603-6452-E402430FCE3C}"/>
              </a:ext>
            </a:extLst>
          </p:cNvPr>
          <p:cNvSpPr txBox="1"/>
          <p:nvPr/>
        </p:nvSpPr>
        <p:spPr>
          <a:xfrm>
            <a:off x="4688264" y="1054670"/>
            <a:ext cx="3657599" cy="477054"/>
          </a:xfrm>
          <a:prstGeom prst="rect">
            <a:avLst/>
          </a:prstGeom>
          <a:noFill/>
        </p:spPr>
        <p:txBody>
          <a:bodyPr wrap="square" rtlCol="0">
            <a:spAutoFit/>
          </a:bodyPr>
          <a:lstStyle/>
          <a:p>
            <a:r>
              <a:rPr lang="fi-FI" sz="1400" kern="100">
                <a:solidFill>
                  <a:schemeClr val="accent4"/>
                </a:solidFill>
                <a:effectLst/>
                <a:latin typeface="+mj-lt"/>
                <a:ea typeface="Calibri" panose="020F0502020204030204" pitchFamily="34" charset="0"/>
                <a:cs typeface="Times New Roman" panose="02020603050405020304" pitchFamily="18" charset="0"/>
              </a:rPr>
              <a:t>SERVICEOMRÅDEN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9" name="Tekstiruutu 18">
            <a:extLst>
              <a:ext uri="{FF2B5EF4-FFF2-40B4-BE49-F238E27FC236}">
                <a16:creationId xmlns:a16="http://schemas.microsoft.com/office/drawing/2014/main" id="{FCD6CA0E-AAC9-3FE0-EF78-D833B99E3E57}"/>
              </a:ext>
            </a:extLst>
          </p:cNvPr>
          <p:cNvSpPr txBox="1"/>
          <p:nvPr/>
        </p:nvSpPr>
        <p:spPr>
          <a:xfrm>
            <a:off x="4892517" y="2348838"/>
            <a:ext cx="36575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chemeClr val="accent4"/>
                </a:solidFill>
                <a:effectLst/>
                <a:latin typeface="+mj-lt"/>
                <a:ea typeface="Calibri" panose="020F0502020204030204" pitchFamily="34" charset="0"/>
                <a:cs typeface="Times New Roman" panose="02020603050405020304" pitchFamily="18" charset="0"/>
              </a:rPr>
              <a:t>Uppgiftsområden</a:t>
            </a:r>
            <a:endParaRPr kumimoji="0" lang="fi-FI" sz="1200" b="0" i="0" u="none" strike="noStrike" kern="1200" cap="none" spc="0" normalizeH="0" baseline="0" noProof="0">
              <a:ln>
                <a:noFill/>
              </a:ln>
              <a:solidFill>
                <a:schemeClr val="accent4"/>
              </a:solidFill>
              <a:effectLst/>
              <a:uLnTx/>
              <a:uFillTx/>
              <a:latin typeface="+mj-lt"/>
              <a:ea typeface="+mn-ea"/>
              <a:cs typeface="+mn-cs"/>
            </a:endParaRPr>
          </a:p>
        </p:txBody>
      </p:sp>
      <p:pic>
        <p:nvPicPr>
          <p:cNvPr id="21" name="Kuva 20">
            <a:extLst>
              <a:ext uri="{FF2B5EF4-FFF2-40B4-BE49-F238E27FC236}">
                <a16:creationId xmlns:a16="http://schemas.microsoft.com/office/drawing/2014/main" id="{2AB76D28-DF4B-258E-3EE2-F8DA8B495B38}"/>
              </a:ext>
            </a:extLst>
          </p:cNvPr>
          <p:cNvPicPr>
            <a:picLocks/>
          </p:cNvPicPr>
          <p:nvPr/>
        </p:nvPicPr>
        <p:blipFill>
          <a:blip r:embed="rId3"/>
          <a:stretch>
            <a:fillRect/>
          </a:stretch>
        </p:blipFill>
        <p:spPr>
          <a:xfrm flipH="1">
            <a:off x="4817096" y="4024205"/>
            <a:ext cx="2545238" cy="2695827"/>
          </a:xfrm>
          <a:prstGeom prst="rect">
            <a:avLst/>
          </a:prstGeom>
        </p:spPr>
      </p:pic>
      <p:cxnSp>
        <p:nvCxnSpPr>
          <p:cNvPr id="23" name="Suora yhdysviiva 22">
            <a:extLst>
              <a:ext uri="{FF2B5EF4-FFF2-40B4-BE49-F238E27FC236}">
                <a16:creationId xmlns:a16="http://schemas.microsoft.com/office/drawing/2014/main" id="{F58EA7F9-E6EF-56C4-1292-C25FF0BFD685}"/>
              </a:ext>
            </a:extLst>
          </p:cNvPr>
          <p:cNvCxnSpPr>
            <a:cxnSpLocks/>
          </p:cNvCxnSpPr>
          <p:nvPr/>
        </p:nvCxnSpPr>
        <p:spPr>
          <a:xfrm flipH="1" flipV="1">
            <a:off x="3751868" y="4381694"/>
            <a:ext cx="1789128" cy="42686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9B8ED781-4B99-A00D-1BB8-56849B80F655}"/>
              </a:ext>
            </a:extLst>
          </p:cNvPr>
          <p:cNvCxnSpPr>
            <a:cxnSpLocks/>
          </p:cNvCxnSpPr>
          <p:nvPr/>
        </p:nvCxnSpPr>
        <p:spPr>
          <a:xfrm flipH="1">
            <a:off x="3751868" y="4942431"/>
            <a:ext cx="1792664" cy="19366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1" name="Tekstiruutu 30">
            <a:extLst>
              <a:ext uri="{FF2B5EF4-FFF2-40B4-BE49-F238E27FC236}">
                <a16:creationId xmlns:a16="http://schemas.microsoft.com/office/drawing/2014/main" id="{D7F532BA-A7E5-6811-C074-F44546375290}"/>
              </a:ext>
            </a:extLst>
          </p:cNvPr>
          <p:cNvSpPr txBox="1"/>
          <p:nvPr/>
        </p:nvSpPr>
        <p:spPr>
          <a:xfrm>
            <a:off x="-1034591" y="2610866"/>
            <a:ext cx="6094428" cy="769441"/>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Rådgivningstjänster</a:t>
            </a:r>
          </a:p>
          <a:p>
            <a:pPr algn="ctr"/>
            <a:r>
              <a:rPr lang="fi-FI" sz="1100">
                <a:solidFill>
                  <a:srgbClr val="000000"/>
                </a:solidFill>
                <a:effectLst/>
                <a:latin typeface="+mj-lt"/>
                <a:ea typeface="Calibri" panose="020F0502020204030204" pitchFamily="34" charset="0"/>
              </a:rPr>
              <a:t>Uppgiftsområdesdirektör</a:t>
            </a:r>
          </a:p>
          <a:p>
            <a:pPr algn="ctr"/>
            <a:r>
              <a:rPr lang="fi-FI" sz="1100">
                <a:solidFill>
                  <a:srgbClr val="000000"/>
                </a:solidFill>
                <a:effectLst/>
                <a:latin typeface="+mj-lt"/>
                <a:ea typeface="Calibri" panose="020F0502020204030204" pitchFamily="34" charset="0"/>
              </a:rPr>
              <a:t>Anni Paaskoski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Light" panose="020F0302020204030204"/>
              <a:ea typeface="+mn-ea"/>
              <a:cs typeface="Poppins SemiBold" panose="00000700000000000000" pitchFamily="2" charset="0"/>
            </a:endParaRPr>
          </a:p>
        </p:txBody>
      </p:sp>
      <p:sp>
        <p:nvSpPr>
          <p:cNvPr id="33" name="Tekstiruutu 32">
            <a:extLst>
              <a:ext uri="{FF2B5EF4-FFF2-40B4-BE49-F238E27FC236}">
                <a16:creationId xmlns:a16="http://schemas.microsoft.com/office/drawing/2014/main" id="{768080FA-4C93-C515-838E-761F0BCA88C8}"/>
              </a:ext>
            </a:extLst>
          </p:cNvPr>
          <p:cNvSpPr txBox="1"/>
          <p:nvPr/>
        </p:nvSpPr>
        <p:spPr>
          <a:xfrm>
            <a:off x="371788" y="3342554"/>
            <a:ext cx="3353585" cy="769441"/>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Rehabiliterings- och läkartjänster för barnfamiljer</a:t>
            </a:r>
          </a:p>
          <a:p>
            <a:pPr algn="ctr"/>
            <a:r>
              <a:rPr lang="fi-FI" sz="1100">
                <a:solidFill>
                  <a:srgbClr val="000000"/>
                </a:solidFill>
                <a:effectLst/>
                <a:latin typeface="+mj-lt"/>
                <a:ea typeface="Calibri" panose="020F0502020204030204" pitchFamily="34" charset="0"/>
              </a:rPr>
              <a:t> Uppgiftsområdesdirektör</a:t>
            </a:r>
          </a:p>
          <a:p>
            <a:pPr algn="ctr"/>
            <a:r>
              <a:rPr lang="fi-FI" sz="1100">
                <a:solidFill>
                  <a:srgbClr val="000000"/>
                </a:solidFill>
                <a:effectLst/>
                <a:latin typeface="+mj-lt"/>
                <a:ea typeface="Calibri" panose="020F0502020204030204" pitchFamily="34" charset="0"/>
              </a:rPr>
              <a:t>Hanna Lehtinen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Light" panose="020F0302020204030204"/>
              <a:ea typeface="+mn-ea"/>
              <a:cs typeface="Poppins SemiBold" panose="00000700000000000000" pitchFamily="2" charset="0"/>
            </a:endParaRPr>
          </a:p>
        </p:txBody>
      </p:sp>
      <p:sp>
        <p:nvSpPr>
          <p:cNvPr id="35" name="Tekstiruutu 34">
            <a:extLst>
              <a:ext uri="{FF2B5EF4-FFF2-40B4-BE49-F238E27FC236}">
                <a16:creationId xmlns:a16="http://schemas.microsoft.com/office/drawing/2014/main" id="{51904DAA-33FA-B32E-A07F-E4080D9AB2DB}"/>
              </a:ext>
            </a:extLst>
          </p:cNvPr>
          <p:cNvSpPr txBox="1"/>
          <p:nvPr/>
        </p:nvSpPr>
        <p:spPr>
          <a:xfrm>
            <a:off x="355832" y="4043516"/>
            <a:ext cx="3303764" cy="938719"/>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Tjänster för elevhälsan inom förskoleundervisningen och den grundläggande utbildningen Uppgiftsområdesdirektör</a:t>
            </a:r>
          </a:p>
          <a:p>
            <a:pPr algn="ctr"/>
            <a:r>
              <a:rPr lang="fi-FI" sz="1100">
                <a:solidFill>
                  <a:srgbClr val="000000"/>
                </a:solidFill>
                <a:effectLst/>
                <a:latin typeface="+mj-lt"/>
                <a:ea typeface="Calibri" panose="020F0502020204030204" pitchFamily="34" charset="0"/>
              </a:rPr>
              <a:t>Riina Hell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Light" panose="020F0302020204030204"/>
              <a:ea typeface="+mn-ea"/>
              <a:cs typeface="Poppins SemiBold" panose="00000700000000000000" pitchFamily="2" charset="0"/>
            </a:endParaRPr>
          </a:p>
        </p:txBody>
      </p:sp>
      <p:sp>
        <p:nvSpPr>
          <p:cNvPr id="39" name="Tekstiruutu 38">
            <a:extLst>
              <a:ext uri="{FF2B5EF4-FFF2-40B4-BE49-F238E27FC236}">
                <a16:creationId xmlns:a16="http://schemas.microsoft.com/office/drawing/2014/main" id="{075DF6A5-1E37-3B32-0A31-A57B361261DA}"/>
              </a:ext>
            </a:extLst>
          </p:cNvPr>
          <p:cNvSpPr txBox="1"/>
          <p:nvPr/>
        </p:nvSpPr>
        <p:spPr>
          <a:xfrm>
            <a:off x="4263272" y="2657963"/>
            <a:ext cx="2505019" cy="769441"/>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Socialarbetstjänster för barnfamiljer</a:t>
            </a:r>
          </a:p>
          <a:p>
            <a:pPr algn="ctr"/>
            <a:r>
              <a:rPr lang="fi-FI" sz="1100">
                <a:solidFill>
                  <a:srgbClr val="000000"/>
                </a:solidFill>
                <a:effectLst/>
                <a:latin typeface="+mj-lt"/>
                <a:ea typeface="Calibri" panose="020F0502020204030204" pitchFamily="34" charset="0"/>
              </a:rPr>
              <a:t>Uppgiftsområdesdirektör</a:t>
            </a:r>
          </a:p>
          <a:p>
            <a:pPr algn="ctr"/>
            <a:r>
              <a:rPr lang="fi-FI" sz="1100">
                <a:solidFill>
                  <a:srgbClr val="000000"/>
                </a:solidFill>
                <a:effectLst/>
                <a:latin typeface="+mj-lt"/>
                <a:ea typeface="Calibri" panose="020F0502020204030204" pitchFamily="34" charset="0"/>
              </a:rPr>
              <a:t>Jenni Weck-Näse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Light" panose="020F0302020204030204"/>
              <a:ea typeface="+mn-ea"/>
              <a:cs typeface="Poppins SemiBold" panose="00000700000000000000" pitchFamily="2" charset="0"/>
            </a:endParaRPr>
          </a:p>
        </p:txBody>
      </p:sp>
      <p:sp>
        <p:nvSpPr>
          <p:cNvPr id="45" name="Tekstiruutu 44">
            <a:extLst>
              <a:ext uri="{FF2B5EF4-FFF2-40B4-BE49-F238E27FC236}">
                <a16:creationId xmlns:a16="http://schemas.microsoft.com/office/drawing/2014/main" id="{6086BE58-0BD9-E98D-F713-663AB3F44F2F}"/>
              </a:ext>
            </a:extLst>
          </p:cNvPr>
          <p:cNvSpPr txBox="1"/>
          <p:nvPr/>
        </p:nvSpPr>
        <p:spPr>
          <a:xfrm>
            <a:off x="7157512" y="3403712"/>
            <a:ext cx="4104758" cy="714619"/>
          </a:xfrm>
          <a:prstGeom prst="rect">
            <a:avLst/>
          </a:prstGeom>
          <a:noFill/>
        </p:spPr>
        <p:txBody>
          <a:bodyPr wrap="square">
            <a:spAutoFit/>
          </a:bodyPr>
          <a:lstStyle/>
          <a:p>
            <a:pPr algn="ctr"/>
            <a:r>
              <a:rPr lang="fi-FI" sz="1100">
                <a:solidFill>
                  <a:schemeClr val="accent4"/>
                </a:solidFill>
                <a:effectLst/>
                <a:latin typeface="+mj-lt"/>
                <a:ea typeface="Calibri" panose="020F0502020204030204" pitchFamily="34" charset="0"/>
              </a:rPr>
              <a:t>Tjänster inom barnskyddets vård utom hemmet</a:t>
            </a:r>
          </a:p>
          <a:p>
            <a:pPr algn="ctr">
              <a:lnSpc>
                <a:spcPct val="107000"/>
              </a:lnSpc>
              <a:spcAft>
                <a:spcPts val="800"/>
              </a:spcAft>
            </a:pPr>
            <a:r>
              <a:rPr lang="fi-FI" sz="1100" kern="100">
                <a:solidFill>
                  <a:schemeClr val="accent4"/>
                </a:solidFill>
                <a:effectLst/>
                <a:latin typeface="+mj-lt"/>
                <a:ea typeface="Calibri" panose="020F0502020204030204" pitchFamily="34" charset="0"/>
                <a:cs typeface="Times New Roman" panose="02020603050405020304" pitchFamily="18" charset="0"/>
              </a:rPr>
              <a:t>Uppgiftsområdesdirektör Anna Klingenberg-Peltola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Light" panose="020F0302020204030204"/>
              <a:ea typeface="+mn-ea"/>
              <a:cs typeface="Segoe UI" panose="020B0502040204020203" pitchFamily="34" charset="0"/>
            </a:endParaRPr>
          </a:p>
        </p:txBody>
      </p:sp>
      <p:sp>
        <p:nvSpPr>
          <p:cNvPr id="47" name="Tekstiruutu 46">
            <a:extLst>
              <a:ext uri="{FF2B5EF4-FFF2-40B4-BE49-F238E27FC236}">
                <a16:creationId xmlns:a16="http://schemas.microsoft.com/office/drawing/2014/main" id="{C9FD6345-9803-34E2-FE04-5A62B2D99EA7}"/>
              </a:ext>
            </a:extLst>
          </p:cNvPr>
          <p:cNvSpPr txBox="1"/>
          <p:nvPr/>
        </p:nvSpPr>
        <p:spPr>
          <a:xfrm>
            <a:off x="758858" y="1489091"/>
            <a:ext cx="2639505" cy="769441"/>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SERVICEOMRÅDET FÖR FÖREBYGGANDE TJÄNSTER FÖR FAMILJER</a:t>
            </a:r>
          </a:p>
          <a:p>
            <a:pPr algn="ctr"/>
            <a:r>
              <a:rPr lang="fi-FI" sz="1100">
                <a:solidFill>
                  <a:srgbClr val="000000"/>
                </a:solidFill>
                <a:effectLst/>
                <a:latin typeface="+mj-lt"/>
                <a:ea typeface="Calibri" panose="020F0502020204030204" pitchFamily="34" charset="0"/>
              </a:rPr>
              <a:t>Serviceområdesdirektör</a:t>
            </a:r>
          </a:p>
          <a:p>
            <a:pPr algn="ctr"/>
            <a:r>
              <a:rPr lang="fi-FI" sz="1100">
                <a:solidFill>
                  <a:srgbClr val="000000"/>
                </a:solidFill>
                <a:effectLst/>
                <a:latin typeface="+mj-lt"/>
                <a:ea typeface="Calibri" panose="020F0502020204030204" pitchFamily="34" charset="0"/>
              </a:rPr>
              <a:t>Mirja Varis</a:t>
            </a:r>
          </a:p>
        </p:txBody>
      </p:sp>
      <p:sp>
        <p:nvSpPr>
          <p:cNvPr id="49" name="Tekstiruutu 48">
            <a:extLst>
              <a:ext uri="{FF2B5EF4-FFF2-40B4-BE49-F238E27FC236}">
                <a16:creationId xmlns:a16="http://schemas.microsoft.com/office/drawing/2014/main" id="{D435ACC4-7E20-F446-6A4F-4DC5FF708423}"/>
              </a:ext>
            </a:extLst>
          </p:cNvPr>
          <p:cNvSpPr txBox="1"/>
          <p:nvPr/>
        </p:nvSpPr>
        <p:spPr>
          <a:xfrm>
            <a:off x="4372467" y="1494202"/>
            <a:ext cx="2421423" cy="769441"/>
          </a:xfrm>
          <a:prstGeom prst="rect">
            <a:avLst/>
          </a:prstGeom>
          <a:noFill/>
        </p:spPr>
        <p:txBody>
          <a:bodyPr wrap="square">
            <a:spAutoFit/>
          </a:bodyPr>
          <a:lstStyle/>
          <a:p>
            <a:pPr algn="ctr"/>
            <a:r>
              <a:rPr lang="fi-FI" sz="1100">
                <a:solidFill>
                  <a:schemeClr val="accent4"/>
                </a:solidFill>
                <a:effectLst/>
                <a:latin typeface="+mj-lt"/>
                <a:ea typeface="Calibri" panose="020F0502020204030204" pitchFamily="34" charset="0"/>
              </a:rPr>
              <a:t>SERVICEOMRÅDET FÖR TJÄNSTER SOM STÖDER FAMILJER</a:t>
            </a:r>
          </a:p>
          <a:p>
            <a:pPr algn="ctr"/>
            <a:r>
              <a:rPr lang="fi-FI" sz="1100">
                <a:solidFill>
                  <a:schemeClr val="accent4"/>
                </a:solidFill>
                <a:effectLst/>
                <a:latin typeface="+mj-lt"/>
                <a:ea typeface="Calibri" panose="020F0502020204030204" pitchFamily="34" charset="0"/>
              </a:rPr>
              <a:t>Serviceområdesdirektör</a:t>
            </a:r>
          </a:p>
          <a:p>
            <a:pPr algn="ctr"/>
            <a:r>
              <a:rPr lang="fi-FI" sz="1100">
                <a:solidFill>
                  <a:schemeClr val="accent4"/>
                </a:solidFill>
                <a:effectLst/>
                <a:latin typeface="+mj-lt"/>
                <a:ea typeface="Calibri" panose="020F0502020204030204" pitchFamily="34" charset="0"/>
                <a:cs typeface="Times New Roman" panose="02020603050405020304" pitchFamily="18" charset="0"/>
              </a:rPr>
              <a:t>Reetta Voutilainen</a:t>
            </a:r>
            <a:endParaRPr kumimoji="0" lang="fi-FI" sz="1100" b="0" i="0" u="none" strike="noStrike" kern="1200" cap="none" spc="0" normalizeH="0" baseline="0" noProof="0">
              <a:ln>
                <a:noFill/>
              </a:ln>
              <a:solidFill>
                <a:schemeClr val="accent4"/>
              </a:solidFill>
              <a:effectLst/>
              <a:uLnTx/>
              <a:uFillTx/>
              <a:latin typeface="+mj-lt"/>
              <a:ea typeface="+mn-ea"/>
              <a:cs typeface="Poppins SemiBold" panose="00000700000000000000" pitchFamily="2" charset="0"/>
            </a:endParaRPr>
          </a:p>
        </p:txBody>
      </p:sp>
      <p:sp>
        <p:nvSpPr>
          <p:cNvPr id="51" name="Tekstiruutu 50">
            <a:extLst>
              <a:ext uri="{FF2B5EF4-FFF2-40B4-BE49-F238E27FC236}">
                <a16:creationId xmlns:a16="http://schemas.microsoft.com/office/drawing/2014/main" id="{E5F59629-6486-3900-BBFC-22AA0840BF5E}"/>
              </a:ext>
            </a:extLst>
          </p:cNvPr>
          <p:cNvSpPr txBox="1"/>
          <p:nvPr/>
        </p:nvSpPr>
        <p:spPr>
          <a:xfrm>
            <a:off x="7959954" y="1494904"/>
            <a:ext cx="2422373" cy="1053173"/>
          </a:xfrm>
          <a:prstGeom prst="rect">
            <a:avLst/>
          </a:prstGeom>
          <a:noFill/>
        </p:spPr>
        <p:txBody>
          <a:bodyPr wrap="square">
            <a:spAutoFit/>
          </a:bodyPr>
          <a:lstStyle/>
          <a:p>
            <a:pPr algn="ctr"/>
            <a:r>
              <a:rPr lang="fi-FI" sz="1100">
                <a:solidFill>
                  <a:schemeClr val="accent4"/>
                </a:solidFill>
                <a:effectLst/>
                <a:latin typeface="+mj-lt"/>
                <a:ea typeface="Calibri" panose="020F0502020204030204" pitchFamily="34" charset="0"/>
              </a:rPr>
              <a:t>SERVICEOMRÅDET FÖR SPECIALTJÄNSTER FÖR FAMILJER</a:t>
            </a:r>
          </a:p>
          <a:p>
            <a:pPr algn="ctr"/>
            <a:r>
              <a:rPr lang="fi-FI" sz="1100">
                <a:solidFill>
                  <a:schemeClr val="accent4"/>
                </a:solidFill>
                <a:effectLst/>
                <a:latin typeface="+mj-lt"/>
                <a:ea typeface="Calibri" panose="020F0502020204030204" pitchFamily="34" charset="0"/>
              </a:rPr>
              <a:t>Serviceområdesdirektör</a:t>
            </a:r>
          </a:p>
          <a:p>
            <a:pPr algn="ctr">
              <a:lnSpc>
                <a:spcPct val="107000"/>
              </a:lnSpc>
              <a:spcAft>
                <a:spcPts val="800"/>
              </a:spcAft>
            </a:pPr>
            <a:r>
              <a:rPr lang="fi-FI" sz="1100" kern="100">
                <a:solidFill>
                  <a:schemeClr val="accent4"/>
                </a:solidFill>
                <a:effectLst/>
                <a:latin typeface="+mj-lt"/>
                <a:ea typeface="Calibri" panose="020F0502020204030204" pitchFamily="34" charset="0"/>
                <a:cs typeface="Times New Roman" panose="02020603050405020304" pitchFamily="18" charset="0"/>
              </a:rPr>
              <a:t>Saana Pukkio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srgbClr val="1E1E1E"/>
              </a:solidFill>
              <a:effectLst/>
              <a:uLnTx/>
              <a:uFillTx/>
              <a:latin typeface="Calibri Light" panose="020F0302020204030204"/>
              <a:ea typeface="+mn-ea"/>
              <a:cs typeface="Poppins SemiBold" panose="00000700000000000000" pitchFamily="2" charset="0"/>
            </a:endParaRPr>
          </a:p>
        </p:txBody>
      </p:sp>
      <p:sp>
        <p:nvSpPr>
          <p:cNvPr id="52" name="Suorakulmio 51">
            <a:extLst>
              <a:ext uri="{FF2B5EF4-FFF2-40B4-BE49-F238E27FC236}">
                <a16:creationId xmlns:a16="http://schemas.microsoft.com/office/drawing/2014/main" id="{132A6209-5686-83D2-DCA3-0E212171F729}"/>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71" name="Puhekupla: Soikea 70">
            <a:extLst>
              <a:ext uri="{FF2B5EF4-FFF2-40B4-BE49-F238E27FC236}">
                <a16:creationId xmlns:a16="http://schemas.microsoft.com/office/drawing/2014/main" id="{1754375B-1ABF-691F-9437-4C36F1BEA9AF}"/>
              </a:ext>
            </a:extLst>
          </p:cNvPr>
          <p:cNvSpPr/>
          <p:nvPr/>
        </p:nvSpPr>
        <p:spPr>
          <a:xfrm>
            <a:off x="9208023" y="4250619"/>
            <a:ext cx="1776903" cy="1577289"/>
          </a:xfrm>
          <a:prstGeom prst="wedgeEllipseCallout">
            <a:avLst>
              <a:gd name="adj1" fmla="val 43766"/>
              <a:gd name="adj2" fmla="val 43998"/>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i="1">
                <a:solidFill>
                  <a:schemeClr val="accent4"/>
                </a:solidFill>
                <a:effectLst/>
                <a:latin typeface="+mj-lt"/>
                <a:ea typeface="Calibri" panose="020F0502020204030204" pitchFamily="34" charset="0"/>
                <a:cs typeface="Times New Roman" panose="02020603050405020304" pitchFamily="18" charset="0"/>
              </a:rPr>
              <a:t>En vuxen kan hjälpa dig att vara modig. Uppmuntra och hjälpa med nya saker t.ex. klättra i en klätterställning.</a:t>
            </a:r>
            <a:endParaRPr kumimoji="0" lang="fi-FI" sz="1100" b="0" i="1" u="none" strike="noStrike" kern="1200" cap="none" spc="0" normalizeH="0" baseline="0" noProof="0">
              <a:ln>
                <a:noFill/>
              </a:ln>
              <a:solidFill>
                <a:schemeClr val="accent4"/>
              </a:solidFill>
              <a:effectLst/>
              <a:uLnTx/>
              <a:uFillTx/>
              <a:latin typeface="+mj-lt"/>
              <a:ea typeface="+mn-ea"/>
              <a:cs typeface="+mn-cs"/>
            </a:endParaRPr>
          </a:p>
        </p:txBody>
      </p:sp>
      <p:sp>
        <p:nvSpPr>
          <p:cNvPr id="3" name="Tekstiruutu 2">
            <a:extLst>
              <a:ext uri="{FF2B5EF4-FFF2-40B4-BE49-F238E27FC236}">
                <a16:creationId xmlns:a16="http://schemas.microsoft.com/office/drawing/2014/main" id="{187025CF-C316-064A-B76C-437DC3B7BA1C}"/>
              </a:ext>
            </a:extLst>
          </p:cNvPr>
          <p:cNvSpPr txBox="1"/>
          <p:nvPr/>
        </p:nvSpPr>
        <p:spPr>
          <a:xfrm>
            <a:off x="717087" y="4900742"/>
            <a:ext cx="2594212" cy="600164"/>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Tjänster för andra stadiets studerandevård</a:t>
            </a:r>
          </a:p>
          <a:p>
            <a:pPr algn="ctr"/>
            <a:r>
              <a:rPr lang="fi-FI" sz="1100">
                <a:solidFill>
                  <a:srgbClr val="000000"/>
                </a:solidFill>
                <a:effectLst/>
                <a:latin typeface="+mj-lt"/>
                <a:ea typeface="Calibri" panose="020F0502020204030204" pitchFamily="34" charset="0"/>
              </a:rPr>
              <a:t>Uppgiftsområdesdirektör </a:t>
            </a:r>
          </a:p>
          <a:p>
            <a:pPr algn="ctr"/>
            <a:r>
              <a:rPr lang="fi-FI" sz="1100">
                <a:solidFill>
                  <a:srgbClr val="000000"/>
                </a:solidFill>
                <a:effectLst/>
                <a:latin typeface="+mj-lt"/>
                <a:ea typeface="Calibri" panose="020F0502020204030204" pitchFamily="34" charset="0"/>
              </a:rPr>
              <a:t>Harri Myllyniemi</a:t>
            </a:r>
          </a:p>
        </p:txBody>
      </p:sp>
      <p:sp>
        <p:nvSpPr>
          <p:cNvPr id="20" name="Tekstiruutu 19">
            <a:extLst>
              <a:ext uri="{FF2B5EF4-FFF2-40B4-BE49-F238E27FC236}">
                <a16:creationId xmlns:a16="http://schemas.microsoft.com/office/drawing/2014/main" id="{CF4E8FAE-A0D6-71C4-E760-8B9D8B54C66D}"/>
              </a:ext>
            </a:extLst>
          </p:cNvPr>
          <p:cNvSpPr txBox="1"/>
          <p:nvPr/>
        </p:nvSpPr>
        <p:spPr>
          <a:xfrm>
            <a:off x="4182639" y="3408413"/>
            <a:ext cx="2716714" cy="430887"/>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Psykosociala tjänster för barnfamiljer</a:t>
            </a:r>
          </a:p>
          <a:p>
            <a:pPr algn="ctr"/>
            <a:r>
              <a:rPr lang="fi-FI" sz="1100">
                <a:solidFill>
                  <a:srgbClr val="000000"/>
                </a:solidFill>
                <a:effectLst/>
                <a:latin typeface="+mj-lt"/>
                <a:ea typeface="Calibri" panose="020F0502020204030204" pitchFamily="34" charset="0"/>
              </a:rPr>
              <a:t>Uppgiftsområdesdirektör Marjo van Dijken</a:t>
            </a:r>
          </a:p>
        </p:txBody>
      </p:sp>
      <p:sp>
        <p:nvSpPr>
          <p:cNvPr id="25" name="Tekstiruutu 24">
            <a:extLst>
              <a:ext uri="{FF2B5EF4-FFF2-40B4-BE49-F238E27FC236}">
                <a16:creationId xmlns:a16="http://schemas.microsoft.com/office/drawing/2014/main" id="{70DE4332-92CE-2D91-1803-C8AC62267E4A}"/>
              </a:ext>
            </a:extLst>
          </p:cNvPr>
          <p:cNvSpPr txBox="1"/>
          <p:nvPr/>
        </p:nvSpPr>
        <p:spPr>
          <a:xfrm>
            <a:off x="7902801" y="2643519"/>
            <a:ext cx="2610443" cy="600164"/>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Tjänster inom barnskyddets öppenvård</a:t>
            </a:r>
          </a:p>
          <a:p>
            <a:pPr algn="ctr"/>
            <a:r>
              <a:rPr lang="fi-FI" sz="1100">
                <a:solidFill>
                  <a:srgbClr val="000000"/>
                </a:solidFill>
                <a:effectLst/>
                <a:latin typeface="+mj-lt"/>
                <a:ea typeface="Calibri" panose="020F0502020204030204" pitchFamily="34" charset="0"/>
              </a:rPr>
              <a:t>Uppgiftsområdesdirektör </a:t>
            </a:r>
          </a:p>
          <a:p>
            <a:pPr algn="ctr"/>
            <a:r>
              <a:rPr lang="fi-FI" sz="1100">
                <a:solidFill>
                  <a:srgbClr val="000000"/>
                </a:solidFill>
                <a:effectLst/>
                <a:latin typeface="+mj-lt"/>
                <a:ea typeface="Calibri" panose="020F0502020204030204" pitchFamily="34" charset="0"/>
              </a:rPr>
              <a:t>Jaana Leppäkorpi</a:t>
            </a:r>
          </a:p>
        </p:txBody>
      </p:sp>
    </p:spTree>
    <p:extLst>
      <p:ext uri="{BB962C8B-B14F-4D97-AF65-F5344CB8AC3E}">
        <p14:creationId xmlns:p14="http://schemas.microsoft.com/office/powerpoint/2010/main" val="240176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45D948B8-B0C0-F6D3-BC98-3A3FBF07679D}"/>
              </a:ext>
            </a:extLst>
          </p:cNvPr>
          <p:cNvPicPr>
            <a:picLocks noChangeAspect="1"/>
          </p:cNvPicPr>
          <p:nvPr/>
        </p:nvPicPr>
        <p:blipFill>
          <a:blip r:embed="rId3"/>
          <a:stretch>
            <a:fillRect/>
          </a:stretch>
        </p:blipFill>
        <p:spPr>
          <a:xfrm>
            <a:off x="3039289" y="4514157"/>
            <a:ext cx="2017810" cy="2243486"/>
          </a:xfrm>
          <a:prstGeom prst="rect">
            <a:avLst/>
          </a:prstGeom>
        </p:spPr>
      </p:pic>
      <p:pic>
        <p:nvPicPr>
          <p:cNvPr id="69" name="Kuva 68">
            <a:extLst>
              <a:ext uri="{FF2B5EF4-FFF2-40B4-BE49-F238E27FC236}">
                <a16:creationId xmlns:a16="http://schemas.microsoft.com/office/drawing/2014/main" id="{2564CCA9-374A-1278-3E28-B7D13A139238}"/>
              </a:ext>
            </a:extLst>
          </p:cNvPr>
          <p:cNvPicPr>
            <a:picLocks noChangeAspect="1"/>
          </p:cNvPicPr>
          <p:nvPr/>
        </p:nvPicPr>
        <p:blipFill rotWithShape="1">
          <a:blip r:embed="rId4"/>
          <a:srcRect r="24393" b="23553"/>
          <a:stretch/>
        </p:blipFill>
        <p:spPr>
          <a:xfrm>
            <a:off x="10279928" y="4908641"/>
            <a:ext cx="1670996" cy="1776937"/>
          </a:xfrm>
          <a:prstGeom prst="rect">
            <a:avLst/>
          </a:prstGeom>
        </p:spPr>
      </p:pic>
      <p:sp>
        <p:nvSpPr>
          <p:cNvPr id="4" name="Suorakulmio 3">
            <a:extLst>
              <a:ext uri="{FF2B5EF4-FFF2-40B4-BE49-F238E27FC236}">
                <a16:creationId xmlns:a16="http://schemas.microsoft.com/office/drawing/2014/main" id="{4E268F5A-4D7F-6B8F-3B17-ACB19E2903B5}"/>
              </a:ext>
            </a:extLst>
          </p:cNvPr>
          <p:cNvSpPr/>
          <p:nvPr/>
        </p:nvSpPr>
        <p:spPr>
          <a:xfrm>
            <a:off x="311085" y="405353"/>
            <a:ext cx="10378911" cy="54675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5" name="Suorakulmio 4">
            <a:extLst>
              <a:ext uri="{FF2B5EF4-FFF2-40B4-BE49-F238E27FC236}">
                <a16:creationId xmlns:a16="http://schemas.microsoft.com/office/drawing/2014/main" id="{1E90D0A5-96F8-4921-6114-E236F90DAFF1}"/>
              </a:ext>
            </a:extLst>
          </p:cNvPr>
          <p:cNvSpPr/>
          <p:nvPr/>
        </p:nvSpPr>
        <p:spPr>
          <a:xfrm>
            <a:off x="1789053" y="1269247"/>
            <a:ext cx="8307421" cy="9452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529C9643-285B-2155-2F55-C5AE69C1428B}"/>
              </a:ext>
            </a:extLst>
          </p:cNvPr>
          <p:cNvSpPr/>
          <p:nvPr/>
        </p:nvSpPr>
        <p:spPr>
          <a:xfrm>
            <a:off x="286195" y="2539397"/>
            <a:ext cx="2597886" cy="53572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B7BE22E2-E703-5CD0-B2D4-B0413F4C3CC3}"/>
              </a:ext>
            </a:extLst>
          </p:cNvPr>
          <p:cNvSpPr/>
          <p:nvPr/>
        </p:nvSpPr>
        <p:spPr>
          <a:xfrm>
            <a:off x="2988939" y="2538785"/>
            <a:ext cx="2842456" cy="56461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2E762007-766D-DD82-21BC-FFF3A0F3857C}"/>
              </a:ext>
            </a:extLst>
          </p:cNvPr>
          <p:cNvSpPr/>
          <p:nvPr/>
        </p:nvSpPr>
        <p:spPr>
          <a:xfrm>
            <a:off x="5965601" y="2548029"/>
            <a:ext cx="2808747" cy="62823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1" name="Suorakulmio 10">
            <a:extLst>
              <a:ext uri="{FF2B5EF4-FFF2-40B4-BE49-F238E27FC236}">
                <a16:creationId xmlns:a16="http://schemas.microsoft.com/office/drawing/2014/main" id="{7C8B804D-86FD-196E-80F0-48A273C4AFE4}"/>
              </a:ext>
            </a:extLst>
          </p:cNvPr>
          <p:cNvSpPr/>
          <p:nvPr/>
        </p:nvSpPr>
        <p:spPr>
          <a:xfrm>
            <a:off x="8932846" y="2539396"/>
            <a:ext cx="2683177" cy="53218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17" name="Tekstiruutu 16">
            <a:extLst>
              <a:ext uri="{FF2B5EF4-FFF2-40B4-BE49-F238E27FC236}">
                <a16:creationId xmlns:a16="http://schemas.microsoft.com/office/drawing/2014/main" id="{7A37C72A-CA4B-A3A0-9F00-4C713D0FBC2A}"/>
              </a:ext>
            </a:extLst>
          </p:cNvPr>
          <p:cNvSpPr txBox="1"/>
          <p:nvPr/>
        </p:nvSpPr>
        <p:spPr>
          <a:xfrm>
            <a:off x="2460621" y="409339"/>
            <a:ext cx="6447933" cy="856325"/>
          </a:xfrm>
          <a:prstGeom prst="rect">
            <a:avLst/>
          </a:prstGeom>
          <a:noFill/>
        </p:spPr>
        <p:txBody>
          <a:bodyPr wrap="square" rtlCol="0">
            <a:spAutoFit/>
          </a:bodyPr>
          <a:lstStyle/>
          <a:p>
            <a:pPr algn="ctr"/>
            <a:r>
              <a:rPr lang="fi-FI" sz="1400">
                <a:solidFill>
                  <a:schemeClr val="accent4"/>
                </a:solidFill>
                <a:effectLst/>
                <a:latin typeface="+mj-lt"/>
                <a:ea typeface="Calibri" panose="020F0502020204030204" pitchFamily="34" charset="0"/>
              </a:rPr>
              <a:t>SEKTORN FÖR BARN UNGA OCH FAMILJER </a:t>
            </a:r>
          </a:p>
          <a:p>
            <a:pPr algn="ctr">
              <a:lnSpc>
                <a:spcPct val="107000"/>
              </a:lnSpc>
              <a:spcAft>
                <a:spcPts val="800"/>
              </a:spcAft>
            </a:pPr>
            <a:r>
              <a:rPr lang="fi-FI" sz="1400" kern="100">
                <a:solidFill>
                  <a:schemeClr val="accent4"/>
                </a:solidFill>
                <a:effectLst/>
                <a:latin typeface="+mj-lt"/>
                <a:ea typeface="Calibri" panose="020F0502020204030204" pitchFamily="34" charset="0"/>
                <a:cs typeface="Times New Roman" panose="02020603050405020304" pitchFamily="18" charset="0"/>
              </a:rPr>
              <a:t>Sektordirektör Hanna Mikkonen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8" name="Tekstiruutu 17">
            <a:extLst>
              <a:ext uri="{FF2B5EF4-FFF2-40B4-BE49-F238E27FC236}">
                <a16:creationId xmlns:a16="http://schemas.microsoft.com/office/drawing/2014/main" id="{732E6F02-0016-1603-6452-E402430FCE3C}"/>
              </a:ext>
            </a:extLst>
          </p:cNvPr>
          <p:cNvSpPr txBox="1"/>
          <p:nvPr/>
        </p:nvSpPr>
        <p:spPr>
          <a:xfrm>
            <a:off x="5011116" y="995218"/>
            <a:ext cx="225301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00" cap="none" spc="0" normalizeH="0" baseline="0" noProof="0">
                <a:ln>
                  <a:noFill/>
                </a:ln>
                <a:solidFill>
                  <a:srgbClr val="1E1E1E"/>
                </a:solidFill>
                <a:effectLst/>
                <a:uLnTx/>
                <a:uFillTx/>
                <a:latin typeface="Calibri Light" panose="020F0302020204030204"/>
                <a:ea typeface="Calibri" panose="020F0502020204030204" pitchFamily="34" charset="0"/>
                <a:cs typeface="Times New Roman" panose="02020603050405020304" pitchFamily="18" charset="0"/>
              </a:rPr>
              <a:t>SERVICEOMRÅDEN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srgbClr val="1E1E1E"/>
              </a:solidFill>
              <a:effectLst/>
              <a:uLnTx/>
              <a:uFillTx/>
              <a:latin typeface="Calibri Light" panose="020F0302020204030204"/>
              <a:ea typeface="+mn-ea"/>
              <a:cs typeface="+mn-cs"/>
            </a:endParaRPr>
          </a:p>
        </p:txBody>
      </p:sp>
      <p:sp>
        <p:nvSpPr>
          <p:cNvPr id="19" name="Tekstiruutu 18">
            <a:extLst>
              <a:ext uri="{FF2B5EF4-FFF2-40B4-BE49-F238E27FC236}">
                <a16:creationId xmlns:a16="http://schemas.microsoft.com/office/drawing/2014/main" id="{FCD6CA0E-AAC9-3FE0-EF78-D833B99E3E57}"/>
              </a:ext>
            </a:extLst>
          </p:cNvPr>
          <p:cNvSpPr txBox="1"/>
          <p:nvPr/>
        </p:nvSpPr>
        <p:spPr>
          <a:xfrm>
            <a:off x="5101852" y="2247419"/>
            <a:ext cx="36575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chemeClr val="accent4"/>
                </a:solidFill>
                <a:effectLst/>
                <a:latin typeface="+mj-lt"/>
                <a:ea typeface="Calibri" panose="020F0502020204030204" pitchFamily="34" charset="0"/>
                <a:cs typeface="Times New Roman" panose="02020603050405020304" pitchFamily="18" charset="0"/>
              </a:rPr>
              <a:t>Uppgiftsområden</a:t>
            </a:r>
            <a:endParaRPr kumimoji="0" lang="fi-FI" sz="1200" b="0" i="0" u="none" strike="noStrike" kern="1200" cap="none" spc="0" normalizeH="0" baseline="0" noProof="0">
              <a:ln>
                <a:noFill/>
              </a:ln>
              <a:solidFill>
                <a:schemeClr val="accent4"/>
              </a:solidFill>
              <a:effectLst/>
              <a:uLnTx/>
              <a:uFillTx/>
              <a:latin typeface="+mj-lt"/>
              <a:ea typeface="+mn-ea"/>
              <a:cs typeface="+mn-cs"/>
            </a:endParaRPr>
          </a:p>
        </p:txBody>
      </p:sp>
      <p:cxnSp>
        <p:nvCxnSpPr>
          <p:cNvPr id="23" name="Suora yhdysviiva 22">
            <a:extLst>
              <a:ext uri="{FF2B5EF4-FFF2-40B4-BE49-F238E27FC236}">
                <a16:creationId xmlns:a16="http://schemas.microsoft.com/office/drawing/2014/main" id="{F58EA7F9-E6EF-56C4-1292-C25FF0BFD685}"/>
              </a:ext>
            </a:extLst>
          </p:cNvPr>
          <p:cNvCxnSpPr>
            <a:cxnSpLocks/>
          </p:cNvCxnSpPr>
          <p:nvPr/>
        </p:nvCxnSpPr>
        <p:spPr>
          <a:xfrm flipH="1">
            <a:off x="4422154" y="4696578"/>
            <a:ext cx="1585291" cy="49528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9B8ED781-4B99-A00D-1BB8-56849B80F655}"/>
              </a:ext>
            </a:extLst>
          </p:cNvPr>
          <p:cNvCxnSpPr>
            <a:cxnSpLocks/>
          </p:cNvCxnSpPr>
          <p:nvPr/>
        </p:nvCxnSpPr>
        <p:spPr>
          <a:xfrm flipH="1">
            <a:off x="4443323" y="5210635"/>
            <a:ext cx="1271629" cy="3446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1" name="Tekstiruutu 30">
            <a:extLst>
              <a:ext uri="{FF2B5EF4-FFF2-40B4-BE49-F238E27FC236}">
                <a16:creationId xmlns:a16="http://schemas.microsoft.com/office/drawing/2014/main" id="{D7F532BA-A7E5-6811-C074-F44546375290}"/>
              </a:ext>
            </a:extLst>
          </p:cNvPr>
          <p:cNvSpPr txBox="1"/>
          <p:nvPr/>
        </p:nvSpPr>
        <p:spPr>
          <a:xfrm>
            <a:off x="-1447996" y="2524826"/>
            <a:ext cx="6094428" cy="769441"/>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Rådgivningstjänster</a:t>
            </a:r>
          </a:p>
          <a:p>
            <a:pPr algn="ctr"/>
            <a:r>
              <a:rPr lang="fi-FI" sz="1100">
                <a:solidFill>
                  <a:srgbClr val="000000"/>
                </a:solidFill>
                <a:effectLst/>
                <a:latin typeface="+mj-lt"/>
                <a:ea typeface="Calibri" panose="020F0502020204030204" pitchFamily="34" charset="0"/>
              </a:rPr>
              <a:t>Uppgiftsområdesdirektör</a:t>
            </a:r>
          </a:p>
          <a:p>
            <a:pPr algn="ctr"/>
            <a:r>
              <a:rPr lang="fi-FI" sz="1100">
                <a:solidFill>
                  <a:srgbClr val="000000"/>
                </a:solidFill>
                <a:effectLst/>
                <a:latin typeface="+mj-lt"/>
                <a:ea typeface="Calibri" panose="020F0502020204030204" pitchFamily="34" charset="0"/>
              </a:rPr>
              <a:t>Anni Paaskoski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Light" panose="020F0302020204030204"/>
              <a:ea typeface="+mn-ea"/>
              <a:cs typeface="Poppins SemiBold" panose="00000700000000000000" pitchFamily="2" charset="0"/>
            </a:endParaRPr>
          </a:p>
        </p:txBody>
      </p:sp>
      <p:sp>
        <p:nvSpPr>
          <p:cNvPr id="33" name="Tekstiruutu 32">
            <a:extLst>
              <a:ext uri="{FF2B5EF4-FFF2-40B4-BE49-F238E27FC236}">
                <a16:creationId xmlns:a16="http://schemas.microsoft.com/office/drawing/2014/main" id="{768080FA-4C93-C515-838E-761F0BCA88C8}"/>
              </a:ext>
            </a:extLst>
          </p:cNvPr>
          <p:cNvSpPr txBox="1"/>
          <p:nvPr/>
        </p:nvSpPr>
        <p:spPr>
          <a:xfrm>
            <a:off x="3012558" y="2501530"/>
            <a:ext cx="2800872" cy="769441"/>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Rehabiliterings- och läkartjänster för barnfamiljer Uppgiftsområdesdirektör </a:t>
            </a:r>
          </a:p>
          <a:p>
            <a:pPr algn="ctr"/>
            <a:r>
              <a:rPr lang="fi-FI" sz="1100">
                <a:solidFill>
                  <a:srgbClr val="000000"/>
                </a:solidFill>
                <a:effectLst/>
                <a:latin typeface="+mj-lt"/>
                <a:ea typeface="Calibri" panose="020F0502020204030204" pitchFamily="34" charset="0"/>
              </a:rPr>
              <a:t>Hanna Lehtinen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Light" panose="020F0302020204030204"/>
              <a:ea typeface="+mn-ea"/>
              <a:cs typeface="Poppins SemiBold" panose="00000700000000000000" pitchFamily="2" charset="0"/>
            </a:endParaRPr>
          </a:p>
        </p:txBody>
      </p:sp>
      <p:sp>
        <p:nvSpPr>
          <p:cNvPr id="35" name="Tekstiruutu 34">
            <a:extLst>
              <a:ext uri="{FF2B5EF4-FFF2-40B4-BE49-F238E27FC236}">
                <a16:creationId xmlns:a16="http://schemas.microsoft.com/office/drawing/2014/main" id="{51904DAA-33FA-B32E-A07F-E4080D9AB2DB}"/>
              </a:ext>
            </a:extLst>
          </p:cNvPr>
          <p:cNvSpPr txBox="1"/>
          <p:nvPr/>
        </p:nvSpPr>
        <p:spPr>
          <a:xfrm>
            <a:off x="5891645" y="2502267"/>
            <a:ext cx="2999752" cy="938719"/>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Tjänster för elevhälsan inom förskoleundervisningen och den grundläggande utbildningen Uppgiftsområdesdirektör</a:t>
            </a:r>
          </a:p>
          <a:p>
            <a:pPr algn="ctr"/>
            <a:r>
              <a:rPr lang="fi-FI" sz="1100">
                <a:solidFill>
                  <a:srgbClr val="000000"/>
                </a:solidFill>
                <a:effectLst/>
                <a:latin typeface="+mj-lt"/>
                <a:ea typeface="Calibri" panose="020F0502020204030204" pitchFamily="34" charset="0"/>
              </a:rPr>
              <a:t>Riina Hell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Light" panose="020F0302020204030204"/>
              <a:ea typeface="+mn-ea"/>
              <a:cs typeface="Poppins SemiBold" panose="00000700000000000000" pitchFamily="2" charset="0"/>
            </a:endParaRPr>
          </a:p>
        </p:txBody>
      </p:sp>
      <p:sp>
        <p:nvSpPr>
          <p:cNvPr id="37" name="Tekstiruutu 36">
            <a:extLst>
              <a:ext uri="{FF2B5EF4-FFF2-40B4-BE49-F238E27FC236}">
                <a16:creationId xmlns:a16="http://schemas.microsoft.com/office/drawing/2014/main" id="{42DC9660-8C1C-5A9C-C8A2-1EFA7871C411}"/>
              </a:ext>
            </a:extLst>
          </p:cNvPr>
          <p:cNvSpPr txBox="1"/>
          <p:nvPr/>
        </p:nvSpPr>
        <p:spPr>
          <a:xfrm>
            <a:off x="8214763" y="2524826"/>
            <a:ext cx="4155488" cy="769441"/>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Tjänster för andra stadiets studerandevård</a:t>
            </a:r>
          </a:p>
          <a:p>
            <a:pPr algn="ctr"/>
            <a:r>
              <a:rPr lang="fi-FI" sz="1100">
                <a:solidFill>
                  <a:srgbClr val="000000"/>
                </a:solidFill>
                <a:effectLst/>
                <a:latin typeface="+mj-lt"/>
                <a:ea typeface="Calibri" panose="020F0502020204030204" pitchFamily="34" charset="0"/>
              </a:rPr>
              <a:t>Uppgiftsområdesdirektör </a:t>
            </a:r>
          </a:p>
          <a:p>
            <a:pPr algn="ctr"/>
            <a:r>
              <a:rPr lang="fi-FI" sz="1100">
                <a:solidFill>
                  <a:srgbClr val="000000"/>
                </a:solidFill>
                <a:effectLst/>
                <a:latin typeface="+mj-lt"/>
                <a:ea typeface="Calibri" panose="020F0502020204030204" pitchFamily="34" charset="0"/>
              </a:rPr>
              <a:t>Harri Myllyniemi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Light" panose="020F0302020204030204"/>
              <a:ea typeface="+mn-ea"/>
              <a:cs typeface="Poppins SemiBold" panose="00000700000000000000" pitchFamily="2" charset="0"/>
            </a:endParaRPr>
          </a:p>
        </p:txBody>
      </p:sp>
      <p:sp>
        <p:nvSpPr>
          <p:cNvPr id="47" name="Tekstiruutu 46">
            <a:extLst>
              <a:ext uri="{FF2B5EF4-FFF2-40B4-BE49-F238E27FC236}">
                <a16:creationId xmlns:a16="http://schemas.microsoft.com/office/drawing/2014/main" id="{C9FD6345-9803-34E2-FE04-5A62B2D99EA7}"/>
              </a:ext>
            </a:extLst>
          </p:cNvPr>
          <p:cNvSpPr txBox="1"/>
          <p:nvPr/>
        </p:nvSpPr>
        <p:spPr>
          <a:xfrm>
            <a:off x="4470745" y="1345300"/>
            <a:ext cx="2639505" cy="938719"/>
          </a:xfrm>
          <a:prstGeom prst="rect">
            <a:avLst/>
          </a:prstGeom>
          <a:noFill/>
        </p:spPr>
        <p:txBody>
          <a:bodyPr wrap="square">
            <a:spAutoFit/>
          </a:bodyPr>
          <a:lstStyle/>
          <a:p>
            <a:pPr algn="ctr"/>
            <a:r>
              <a:rPr lang="fi-FI" sz="1100">
                <a:solidFill>
                  <a:srgbClr val="000000"/>
                </a:solidFill>
                <a:effectLst/>
                <a:latin typeface="+mj-lt"/>
                <a:ea typeface="Calibri" panose="020F0502020204030204" pitchFamily="34" charset="0"/>
              </a:rPr>
              <a:t>SERVICEOMRÅDET FÖR FÖREBYGGANDE TJÄNSTER FÖR FAMILJER</a:t>
            </a:r>
          </a:p>
          <a:p>
            <a:pPr algn="ctr"/>
            <a:r>
              <a:rPr lang="fi-FI" sz="1100">
                <a:solidFill>
                  <a:srgbClr val="000000"/>
                </a:solidFill>
                <a:effectLst/>
                <a:latin typeface="+mj-lt"/>
                <a:ea typeface="Calibri" panose="020F0502020204030204" pitchFamily="34" charset="0"/>
              </a:rPr>
              <a:t>Serviceområdesdirektör</a:t>
            </a:r>
          </a:p>
          <a:p>
            <a:pPr algn="ctr"/>
            <a:r>
              <a:rPr lang="fi-FI" sz="1100">
                <a:solidFill>
                  <a:srgbClr val="000000"/>
                </a:solidFill>
                <a:effectLst/>
                <a:latin typeface="+mj-lt"/>
                <a:ea typeface="Calibri" panose="020F0502020204030204" pitchFamily="34" charset="0"/>
              </a:rPr>
              <a:t>Mirja Varis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srgbClr val="1E1E1E"/>
              </a:solidFill>
              <a:effectLst/>
              <a:uLnTx/>
              <a:uFillTx/>
              <a:latin typeface="Calibri Light" panose="020F0302020204030204"/>
              <a:ea typeface="+mn-ea"/>
              <a:cs typeface="Poppins SemiBold" panose="00000700000000000000" pitchFamily="2" charset="0"/>
            </a:endParaRPr>
          </a:p>
        </p:txBody>
      </p:sp>
      <p:sp>
        <p:nvSpPr>
          <p:cNvPr id="52" name="Suorakulmio 51">
            <a:extLst>
              <a:ext uri="{FF2B5EF4-FFF2-40B4-BE49-F238E27FC236}">
                <a16:creationId xmlns:a16="http://schemas.microsoft.com/office/drawing/2014/main" id="{132A6209-5686-83D2-DCA3-0E212171F729}"/>
              </a:ext>
            </a:extLst>
          </p:cNvPr>
          <p:cNvSpPr/>
          <p:nvPr/>
        </p:nvSpPr>
        <p:spPr>
          <a:xfrm>
            <a:off x="84841" y="94268"/>
            <a:ext cx="12009749" cy="6674177"/>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71" name="Puhekupla: Soikea 70">
            <a:extLst>
              <a:ext uri="{FF2B5EF4-FFF2-40B4-BE49-F238E27FC236}">
                <a16:creationId xmlns:a16="http://schemas.microsoft.com/office/drawing/2014/main" id="{1754375B-1ABF-691F-9437-4C36F1BEA9AF}"/>
              </a:ext>
            </a:extLst>
          </p:cNvPr>
          <p:cNvSpPr/>
          <p:nvPr/>
        </p:nvSpPr>
        <p:spPr>
          <a:xfrm>
            <a:off x="9115815" y="4514157"/>
            <a:ext cx="1776903" cy="1577289"/>
          </a:xfrm>
          <a:prstGeom prst="wedgeEllipseCallout">
            <a:avLst>
              <a:gd name="adj1" fmla="val 47598"/>
              <a:gd name="adj2" fmla="val 36597"/>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fi-FI" sz="1100" i="1">
                <a:solidFill>
                  <a:srgbClr val="000000"/>
                </a:solidFill>
                <a:effectLst/>
                <a:latin typeface="+mj-lt"/>
                <a:ea typeface="Calibri" panose="020F0502020204030204" pitchFamily="34" charset="0"/>
              </a:rPr>
              <a:t>En vuxen kan hjälpa ett nytt barn, som saknar sin mamma eller pappa</a:t>
            </a:r>
            <a:endParaRPr lang="fi-FI" sz="1100">
              <a:solidFill>
                <a:srgbClr val="000000"/>
              </a:solidFill>
              <a:effectLst/>
              <a:latin typeface="+mj-lt"/>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0" i="1"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0" name="Suorakulmio 19">
            <a:extLst>
              <a:ext uri="{FF2B5EF4-FFF2-40B4-BE49-F238E27FC236}">
                <a16:creationId xmlns:a16="http://schemas.microsoft.com/office/drawing/2014/main" id="{A5E826B4-46B2-0CB4-0769-D0D8CA0E559D}"/>
              </a:ext>
            </a:extLst>
          </p:cNvPr>
          <p:cNvSpPr/>
          <p:nvPr/>
        </p:nvSpPr>
        <p:spPr>
          <a:xfrm>
            <a:off x="247952" y="3169026"/>
            <a:ext cx="2636129" cy="37158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7620" lvl="1" algn="ctr">
              <a:defRPr/>
            </a:pPr>
            <a:r>
              <a:rPr lang="fi-FI" sz="1100">
                <a:solidFill>
                  <a:srgbClr val="000000"/>
                </a:solidFill>
                <a:effectLst/>
                <a:latin typeface="+mj-lt"/>
                <a:ea typeface="Calibri" panose="020F0502020204030204" pitchFamily="34" charset="0"/>
              </a:rPr>
              <a:t>Västra rådgivningsverksamheten</a:t>
            </a: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Poppins ExtraLight"/>
              <a:ea typeface="+mn-ea"/>
              <a:cs typeface="Poppins ExtraBold"/>
            </a:endParaRPr>
          </a:p>
        </p:txBody>
      </p:sp>
      <p:sp>
        <p:nvSpPr>
          <p:cNvPr id="22" name="Suorakulmio 21">
            <a:extLst>
              <a:ext uri="{FF2B5EF4-FFF2-40B4-BE49-F238E27FC236}">
                <a16:creationId xmlns:a16="http://schemas.microsoft.com/office/drawing/2014/main" id="{A1E28C3C-BD91-38A6-6408-65FC7F4C7E69}"/>
              </a:ext>
            </a:extLst>
          </p:cNvPr>
          <p:cNvSpPr/>
          <p:nvPr/>
        </p:nvSpPr>
        <p:spPr>
          <a:xfrm>
            <a:off x="247952" y="3617217"/>
            <a:ext cx="2636129" cy="29416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5" name="Suorakulmio 24">
            <a:extLst>
              <a:ext uri="{FF2B5EF4-FFF2-40B4-BE49-F238E27FC236}">
                <a16:creationId xmlns:a16="http://schemas.microsoft.com/office/drawing/2014/main" id="{E564865B-CED1-5776-9305-EC0D040399F0}"/>
              </a:ext>
            </a:extLst>
          </p:cNvPr>
          <p:cNvSpPr/>
          <p:nvPr/>
        </p:nvSpPr>
        <p:spPr>
          <a:xfrm>
            <a:off x="247952" y="4010378"/>
            <a:ext cx="2636129" cy="29416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6" name="Suorakulmio 25">
            <a:extLst>
              <a:ext uri="{FF2B5EF4-FFF2-40B4-BE49-F238E27FC236}">
                <a16:creationId xmlns:a16="http://schemas.microsoft.com/office/drawing/2014/main" id="{363F439B-BBAE-3391-D8B8-E0EAEB8FEFA7}"/>
              </a:ext>
            </a:extLst>
          </p:cNvPr>
          <p:cNvSpPr/>
          <p:nvPr/>
        </p:nvSpPr>
        <p:spPr>
          <a:xfrm>
            <a:off x="247952" y="4403540"/>
            <a:ext cx="2636129" cy="29416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7" name="Suorakulmio 26">
            <a:extLst>
              <a:ext uri="{FF2B5EF4-FFF2-40B4-BE49-F238E27FC236}">
                <a16:creationId xmlns:a16="http://schemas.microsoft.com/office/drawing/2014/main" id="{3EAA1ED9-0F3E-5E69-D077-F2ADBDB0CD03}"/>
              </a:ext>
            </a:extLst>
          </p:cNvPr>
          <p:cNvSpPr/>
          <p:nvPr/>
        </p:nvSpPr>
        <p:spPr>
          <a:xfrm>
            <a:off x="3153717" y="4398676"/>
            <a:ext cx="2530871" cy="31341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8" name="Suorakulmio 27">
            <a:extLst>
              <a:ext uri="{FF2B5EF4-FFF2-40B4-BE49-F238E27FC236}">
                <a16:creationId xmlns:a16="http://schemas.microsoft.com/office/drawing/2014/main" id="{64DB1F6E-D5C1-D9A4-64B6-64C00B850A8F}"/>
              </a:ext>
            </a:extLst>
          </p:cNvPr>
          <p:cNvSpPr/>
          <p:nvPr/>
        </p:nvSpPr>
        <p:spPr>
          <a:xfrm>
            <a:off x="3163489" y="3975719"/>
            <a:ext cx="2504102" cy="31341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9" name="Suorakulmio 28">
            <a:extLst>
              <a:ext uri="{FF2B5EF4-FFF2-40B4-BE49-F238E27FC236}">
                <a16:creationId xmlns:a16="http://schemas.microsoft.com/office/drawing/2014/main" id="{062A48CD-6C50-914E-DA00-BA2071DBB253}"/>
              </a:ext>
            </a:extLst>
          </p:cNvPr>
          <p:cNvSpPr/>
          <p:nvPr/>
        </p:nvSpPr>
        <p:spPr>
          <a:xfrm>
            <a:off x="3173730" y="3568561"/>
            <a:ext cx="2491152" cy="32700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30" name="Suorakulmio 29">
            <a:extLst>
              <a:ext uri="{FF2B5EF4-FFF2-40B4-BE49-F238E27FC236}">
                <a16:creationId xmlns:a16="http://schemas.microsoft.com/office/drawing/2014/main" id="{6C9E3D23-7C5F-7644-5784-48D19B97408C}"/>
              </a:ext>
            </a:extLst>
          </p:cNvPr>
          <p:cNvSpPr/>
          <p:nvPr/>
        </p:nvSpPr>
        <p:spPr>
          <a:xfrm>
            <a:off x="3166199" y="3196558"/>
            <a:ext cx="2498683" cy="32700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34" name="Tekstiruutu 33">
            <a:extLst>
              <a:ext uri="{FF2B5EF4-FFF2-40B4-BE49-F238E27FC236}">
                <a16:creationId xmlns:a16="http://schemas.microsoft.com/office/drawing/2014/main" id="{EB6B7837-846C-FC85-F74D-271F549021FE}"/>
              </a:ext>
            </a:extLst>
          </p:cNvPr>
          <p:cNvSpPr txBox="1"/>
          <p:nvPr/>
        </p:nvSpPr>
        <p:spPr>
          <a:xfrm>
            <a:off x="285404" y="3643519"/>
            <a:ext cx="2627628" cy="538609"/>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mj-lt"/>
                <a:ea typeface="Calibri" panose="020F0502020204030204" pitchFamily="34" charset="0"/>
              </a:rPr>
              <a:t>Mellersta rådgivningsverksamheten</a:t>
            </a: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BE5BFC51-6813-8612-06BD-110A526D41D2}"/>
              </a:ext>
            </a:extLst>
          </p:cNvPr>
          <p:cNvSpPr txBox="1"/>
          <p:nvPr/>
        </p:nvSpPr>
        <p:spPr>
          <a:xfrm>
            <a:off x="441877" y="4041264"/>
            <a:ext cx="2248277" cy="415498"/>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Norra rådgivningsverksamheten</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panose="020B0604020202020204" charset="0"/>
            </a:endParaRPr>
          </a:p>
        </p:txBody>
      </p:sp>
      <p:sp>
        <p:nvSpPr>
          <p:cNvPr id="44" name="Tekstiruutu 43">
            <a:extLst>
              <a:ext uri="{FF2B5EF4-FFF2-40B4-BE49-F238E27FC236}">
                <a16:creationId xmlns:a16="http://schemas.microsoft.com/office/drawing/2014/main" id="{B8CB0CE9-131C-08C3-A844-25BC415F95A2}"/>
              </a:ext>
            </a:extLst>
          </p:cNvPr>
          <p:cNvSpPr txBox="1"/>
          <p:nvPr/>
        </p:nvSpPr>
        <p:spPr>
          <a:xfrm>
            <a:off x="-25775" y="4444633"/>
            <a:ext cx="3068876" cy="415498"/>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Östra rådgivningsverksamheten</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panose="020B0604020202020204" charset="0"/>
            </a:endParaRPr>
          </a:p>
        </p:txBody>
      </p:sp>
      <p:sp>
        <p:nvSpPr>
          <p:cNvPr id="48" name="Tekstiruutu 47">
            <a:extLst>
              <a:ext uri="{FF2B5EF4-FFF2-40B4-BE49-F238E27FC236}">
                <a16:creationId xmlns:a16="http://schemas.microsoft.com/office/drawing/2014/main" id="{101C0269-B9A6-6504-8BBB-3B1C305A38A8}"/>
              </a:ext>
            </a:extLst>
          </p:cNvPr>
          <p:cNvSpPr txBox="1"/>
          <p:nvPr/>
        </p:nvSpPr>
        <p:spPr>
          <a:xfrm>
            <a:off x="3126159" y="3233174"/>
            <a:ext cx="2511047" cy="584775"/>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Rehabiliteringstjänster för barn A</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Calibri" panose="020F0502020204030204"/>
              <a:ea typeface="+mn-ea"/>
              <a:cs typeface="Poppins ExtraBold"/>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panose="020B0604020202020204" charset="0"/>
            </a:endParaRPr>
          </a:p>
        </p:txBody>
      </p:sp>
      <p:sp>
        <p:nvSpPr>
          <p:cNvPr id="53" name="Tekstiruutu 52">
            <a:extLst>
              <a:ext uri="{FF2B5EF4-FFF2-40B4-BE49-F238E27FC236}">
                <a16:creationId xmlns:a16="http://schemas.microsoft.com/office/drawing/2014/main" id="{5D156E50-C1EC-3F3E-B7F0-9D429C3FC209}"/>
              </a:ext>
            </a:extLst>
          </p:cNvPr>
          <p:cNvSpPr txBox="1"/>
          <p:nvPr/>
        </p:nvSpPr>
        <p:spPr>
          <a:xfrm>
            <a:off x="3174255" y="3633692"/>
            <a:ext cx="2410588" cy="415498"/>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mj-lt"/>
                <a:ea typeface="Calibri" panose="020F0502020204030204" pitchFamily="34" charset="0"/>
              </a:rPr>
              <a:t>Rehabiliteringstjänster för barn </a:t>
            </a:r>
            <a:r>
              <a:rPr kumimoji="0" lang="fi-FI" sz="1100" b="0" i="0" u="none" strike="noStrike" kern="1200" cap="none" spc="0" normalizeH="0" baseline="0" noProof="0">
                <a:ln>
                  <a:noFill/>
                </a:ln>
                <a:solidFill>
                  <a:prstClr val="black"/>
                </a:solidFill>
                <a:effectLst/>
                <a:uLnTx/>
                <a:uFillTx/>
                <a:latin typeface="+mj-lt"/>
                <a:ea typeface="+mn-ea"/>
                <a:cs typeface="Poppins ExtraBold"/>
              </a:rPr>
              <a:t>B</a:t>
            </a:r>
            <a:endParaRPr kumimoji="0" lang="fi-FI" sz="1100" b="0" i="0" u="none" strike="noStrike" kern="1200" cap="none" spc="0" normalizeH="0" baseline="0" noProof="0">
              <a:ln>
                <a:noFill/>
              </a:ln>
              <a:solidFill>
                <a:prstClr val="black"/>
              </a:solidFill>
              <a:effectLst/>
              <a:uLnTx/>
              <a:uFillTx/>
              <a:latin typeface="+mj-lt"/>
              <a:ea typeface="+mn-ea"/>
              <a:cs typeface="+mn-cs"/>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panose="020B0604020202020204" charset="0"/>
            </a:endParaRPr>
          </a:p>
        </p:txBody>
      </p:sp>
      <p:sp>
        <p:nvSpPr>
          <p:cNvPr id="55" name="Tekstiruutu 54">
            <a:extLst>
              <a:ext uri="{FF2B5EF4-FFF2-40B4-BE49-F238E27FC236}">
                <a16:creationId xmlns:a16="http://schemas.microsoft.com/office/drawing/2014/main" id="{77F356FD-08FC-D355-0566-906E188177C5}"/>
              </a:ext>
            </a:extLst>
          </p:cNvPr>
          <p:cNvSpPr txBox="1"/>
          <p:nvPr/>
        </p:nvSpPr>
        <p:spPr>
          <a:xfrm>
            <a:off x="3354356" y="4007449"/>
            <a:ext cx="2073448" cy="415498"/>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Förebyggande läkartjänster</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a:endParaRPr>
          </a:p>
        </p:txBody>
      </p:sp>
      <p:sp>
        <p:nvSpPr>
          <p:cNvPr id="57" name="Tekstiruutu 56">
            <a:extLst>
              <a:ext uri="{FF2B5EF4-FFF2-40B4-BE49-F238E27FC236}">
                <a16:creationId xmlns:a16="http://schemas.microsoft.com/office/drawing/2014/main" id="{112CB6F7-EA79-8040-B809-2D6BAD297267}"/>
              </a:ext>
            </a:extLst>
          </p:cNvPr>
          <p:cNvSpPr txBox="1"/>
          <p:nvPr/>
        </p:nvSpPr>
        <p:spPr>
          <a:xfrm>
            <a:off x="3363948" y="4416253"/>
            <a:ext cx="2073448" cy="415498"/>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Psykosociala läkartjänster</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panose="020B0604020202020204" charset="0"/>
            </a:endParaRPr>
          </a:p>
        </p:txBody>
      </p:sp>
      <p:sp>
        <p:nvSpPr>
          <p:cNvPr id="59" name="Suorakulmio 58">
            <a:extLst>
              <a:ext uri="{FF2B5EF4-FFF2-40B4-BE49-F238E27FC236}">
                <a16:creationId xmlns:a16="http://schemas.microsoft.com/office/drawing/2014/main" id="{82D0CB78-8CD7-3411-2032-0C0F89CB5012}"/>
              </a:ext>
            </a:extLst>
          </p:cNvPr>
          <p:cNvSpPr/>
          <p:nvPr/>
        </p:nvSpPr>
        <p:spPr>
          <a:xfrm>
            <a:off x="6127859" y="3242799"/>
            <a:ext cx="2530871" cy="31341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60" name="Suorakulmio 59">
            <a:extLst>
              <a:ext uri="{FF2B5EF4-FFF2-40B4-BE49-F238E27FC236}">
                <a16:creationId xmlns:a16="http://schemas.microsoft.com/office/drawing/2014/main" id="{A169247D-8912-5211-1FFF-4D1E70B3A40D}"/>
              </a:ext>
            </a:extLst>
          </p:cNvPr>
          <p:cNvSpPr/>
          <p:nvPr/>
        </p:nvSpPr>
        <p:spPr>
          <a:xfrm>
            <a:off x="6137625" y="3633453"/>
            <a:ext cx="2530871" cy="31341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black"/>
              </a:solidFill>
              <a:effectLst/>
              <a:uLnTx/>
              <a:uFillTx/>
              <a:latin typeface="Poppins ExtraLight"/>
              <a:ea typeface="+mn-ea"/>
              <a:cs typeface="Poppins ExtraBold"/>
            </a:endParaRPr>
          </a:p>
          <a:p>
            <a:pPr marL="7620" lvl="1" algn="ctr">
              <a:defRPr/>
            </a:pPr>
            <a:r>
              <a:rPr lang="fi-FI" sz="1100">
                <a:solidFill>
                  <a:srgbClr val="000000"/>
                </a:solidFill>
                <a:effectLst/>
                <a:latin typeface="Calibri Light" panose="020F0302020204030204" pitchFamily="34" charset="0"/>
                <a:ea typeface="Calibri" panose="020F0502020204030204" pitchFamily="34" charset="0"/>
              </a:rPr>
              <a:t>Skolhälsovården område B</a:t>
            </a: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Poppins ExtraBold"/>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panose="020B0604020202020204" charset="0"/>
            </a:endParaRPr>
          </a:p>
        </p:txBody>
      </p:sp>
      <p:sp>
        <p:nvSpPr>
          <p:cNvPr id="61" name="Suorakulmio 60">
            <a:extLst>
              <a:ext uri="{FF2B5EF4-FFF2-40B4-BE49-F238E27FC236}">
                <a16:creationId xmlns:a16="http://schemas.microsoft.com/office/drawing/2014/main" id="{DB7E6C5A-4BFC-3743-40F7-BF1BD022401F}"/>
              </a:ext>
            </a:extLst>
          </p:cNvPr>
          <p:cNvSpPr/>
          <p:nvPr/>
        </p:nvSpPr>
        <p:spPr>
          <a:xfrm>
            <a:off x="6127860" y="5852456"/>
            <a:ext cx="2540636" cy="41424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7620" lvl="1" algn="ctr">
              <a:defRPr/>
            </a:pPr>
            <a:endParaRPr lang="fi-FI" sz="1100">
              <a:solidFill>
                <a:srgbClr val="000000"/>
              </a:solidFill>
              <a:effectLst/>
              <a:latin typeface="Calibri Light" panose="020F0302020204030204" pitchFamily="34" charset="0"/>
              <a:ea typeface="Calibri" panose="020F0502020204030204" pitchFamily="34" charset="0"/>
            </a:endParaRPr>
          </a:p>
          <a:p>
            <a:pPr marL="7620" lvl="1" algn="ctr">
              <a:defRPr/>
            </a:pPr>
            <a:r>
              <a:rPr lang="fi-FI" sz="1100">
                <a:solidFill>
                  <a:srgbClr val="000000"/>
                </a:solidFill>
                <a:effectLst/>
                <a:latin typeface="Calibri Light" panose="020F0302020204030204" pitchFamily="34" charset="0"/>
                <a:ea typeface="Calibri" panose="020F0502020204030204" pitchFamily="34" charset="0"/>
              </a:rPr>
              <a:t>Kuratorer inom den grundläggande utbildningen B</a:t>
            </a:r>
            <a:endParaRPr lang="fi-FI" sz="18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Poppins ExtraBold"/>
            </a:endParaRPr>
          </a:p>
        </p:txBody>
      </p:sp>
      <p:sp>
        <p:nvSpPr>
          <p:cNvPr id="62" name="Suorakulmio 61">
            <a:extLst>
              <a:ext uri="{FF2B5EF4-FFF2-40B4-BE49-F238E27FC236}">
                <a16:creationId xmlns:a16="http://schemas.microsoft.com/office/drawing/2014/main" id="{12B4D99F-66B5-617B-E4EE-27A3C24129A4}"/>
              </a:ext>
            </a:extLst>
          </p:cNvPr>
          <p:cNvSpPr/>
          <p:nvPr/>
        </p:nvSpPr>
        <p:spPr>
          <a:xfrm>
            <a:off x="6137625" y="5489988"/>
            <a:ext cx="2530871" cy="31341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63" name="Suorakulmio 62">
            <a:extLst>
              <a:ext uri="{FF2B5EF4-FFF2-40B4-BE49-F238E27FC236}">
                <a16:creationId xmlns:a16="http://schemas.microsoft.com/office/drawing/2014/main" id="{879691D2-3B53-2C43-D950-A19C410CF6C3}"/>
              </a:ext>
            </a:extLst>
          </p:cNvPr>
          <p:cNvSpPr/>
          <p:nvPr/>
        </p:nvSpPr>
        <p:spPr>
          <a:xfrm>
            <a:off x="6120548" y="5072402"/>
            <a:ext cx="2530871" cy="31341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64" name="Suorakulmio 63">
            <a:extLst>
              <a:ext uri="{FF2B5EF4-FFF2-40B4-BE49-F238E27FC236}">
                <a16:creationId xmlns:a16="http://schemas.microsoft.com/office/drawing/2014/main" id="{72EE7B30-C129-4A88-43B5-FAE4503C9FBA}"/>
              </a:ext>
            </a:extLst>
          </p:cNvPr>
          <p:cNvSpPr/>
          <p:nvPr/>
        </p:nvSpPr>
        <p:spPr>
          <a:xfrm>
            <a:off x="6152040" y="4673199"/>
            <a:ext cx="2530871" cy="31341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65" name="Suorakulmio 64">
            <a:extLst>
              <a:ext uri="{FF2B5EF4-FFF2-40B4-BE49-F238E27FC236}">
                <a16:creationId xmlns:a16="http://schemas.microsoft.com/office/drawing/2014/main" id="{4153A96E-51AF-AD5D-62D1-F34E8DAF4864}"/>
              </a:ext>
            </a:extLst>
          </p:cNvPr>
          <p:cNvSpPr/>
          <p:nvPr/>
        </p:nvSpPr>
        <p:spPr>
          <a:xfrm>
            <a:off x="6127859" y="4007449"/>
            <a:ext cx="2540637" cy="56303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7620" lvl="1" algn="ctr">
              <a:defRPr/>
            </a:pPr>
            <a:endParaRPr lang="fi-FI" sz="1100">
              <a:solidFill>
                <a:srgbClr val="000000"/>
              </a:solidFill>
              <a:effectLst/>
              <a:latin typeface="Calibri Light" panose="020F0302020204030204" pitchFamily="34" charset="0"/>
              <a:ea typeface="Calibri" panose="020F0502020204030204" pitchFamily="34" charset="0"/>
            </a:endParaRPr>
          </a:p>
          <a:p>
            <a:pPr marL="7620" lvl="1" algn="ctr">
              <a:defRPr/>
            </a:pPr>
            <a:r>
              <a:rPr lang="fi-FI" sz="1100">
                <a:solidFill>
                  <a:srgbClr val="000000"/>
                </a:solidFill>
                <a:effectLst/>
                <a:latin typeface="Calibri Light" panose="020F0302020204030204" pitchFamily="34" charset="0"/>
                <a:ea typeface="Calibri" panose="020F0502020204030204" pitchFamily="34" charset="0"/>
              </a:rPr>
              <a:t>Studerandevården inom småbarnspedagogiken och förskoleutbildningen</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a:endParaRPr>
          </a:p>
        </p:txBody>
      </p:sp>
      <p:sp>
        <p:nvSpPr>
          <p:cNvPr id="66" name="Suorakulmio 65">
            <a:extLst>
              <a:ext uri="{FF2B5EF4-FFF2-40B4-BE49-F238E27FC236}">
                <a16:creationId xmlns:a16="http://schemas.microsoft.com/office/drawing/2014/main" id="{CB50DEB0-0C7B-F896-757F-12CF4FE00B18}"/>
              </a:ext>
            </a:extLst>
          </p:cNvPr>
          <p:cNvSpPr/>
          <p:nvPr/>
        </p:nvSpPr>
        <p:spPr>
          <a:xfrm>
            <a:off x="9008997" y="4068712"/>
            <a:ext cx="2530871" cy="31341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67" name="Suorakulmio 66">
            <a:extLst>
              <a:ext uri="{FF2B5EF4-FFF2-40B4-BE49-F238E27FC236}">
                <a16:creationId xmlns:a16="http://schemas.microsoft.com/office/drawing/2014/main" id="{A98F15CA-4493-DBF5-8755-68336A7C6CE5}"/>
              </a:ext>
            </a:extLst>
          </p:cNvPr>
          <p:cNvSpPr/>
          <p:nvPr/>
        </p:nvSpPr>
        <p:spPr>
          <a:xfrm>
            <a:off x="9008998" y="3617692"/>
            <a:ext cx="2530871" cy="31341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68" name="Suorakulmio 67">
            <a:extLst>
              <a:ext uri="{FF2B5EF4-FFF2-40B4-BE49-F238E27FC236}">
                <a16:creationId xmlns:a16="http://schemas.microsoft.com/office/drawing/2014/main" id="{29CB997B-7C0F-E8C6-883A-E4A8D08A0B2B}"/>
              </a:ext>
            </a:extLst>
          </p:cNvPr>
          <p:cNvSpPr/>
          <p:nvPr/>
        </p:nvSpPr>
        <p:spPr>
          <a:xfrm>
            <a:off x="9008998" y="3206060"/>
            <a:ext cx="2530871" cy="31341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74" name="Tekstiruutu 73">
            <a:extLst>
              <a:ext uri="{FF2B5EF4-FFF2-40B4-BE49-F238E27FC236}">
                <a16:creationId xmlns:a16="http://schemas.microsoft.com/office/drawing/2014/main" id="{E2CFE44F-BCE1-64D8-7E87-E517EB5AA140}"/>
              </a:ext>
            </a:extLst>
          </p:cNvPr>
          <p:cNvSpPr txBox="1"/>
          <p:nvPr/>
        </p:nvSpPr>
        <p:spPr>
          <a:xfrm>
            <a:off x="6286455" y="3244953"/>
            <a:ext cx="2183734" cy="261610"/>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Skolhälsovården område</a:t>
            </a:r>
            <a:r>
              <a:rPr lang="fi-FI" sz="1100">
                <a:solidFill>
                  <a:srgbClr val="000000"/>
                </a:solidFill>
                <a:latin typeface="Calibri" panose="020F0502020204030204" pitchFamily="34" charset="0"/>
                <a:ea typeface="Calibri" panose="020F0502020204030204" pitchFamily="34" charset="0"/>
              </a:rPr>
              <a:t> </a:t>
            </a:r>
            <a:r>
              <a:rPr kumimoji="0" lang="fi-FI" sz="1000" b="0" i="0" u="none" strike="noStrike" kern="1200" cap="none" spc="0" normalizeH="0" baseline="0" noProof="0">
                <a:ln>
                  <a:noFill/>
                </a:ln>
                <a:solidFill>
                  <a:prstClr val="black"/>
                </a:solidFill>
                <a:effectLst/>
                <a:uLnTx/>
                <a:uFillTx/>
                <a:latin typeface="Poppins ExtraLight"/>
                <a:ea typeface="+mn-ea"/>
                <a:cs typeface="Poppins ExtraBold"/>
              </a:rPr>
              <a:t>A</a:t>
            </a:r>
          </a:p>
        </p:txBody>
      </p:sp>
      <p:sp>
        <p:nvSpPr>
          <p:cNvPr id="76" name="Tekstiruutu 75">
            <a:extLst>
              <a:ext uri="{FF2B5EF4-FFF2-40B4-BE49-F238E27FC236}">
                <a16:creationId xmlns:a16="http://schemas.microsoft.com/office/drawing/2014/main" id="{70538900-C4CE-F98E-8832-A71060CED765}"/>
              </a:ext>
            </a:extLst>
          </p:cNvPr>
          <p:cNvSpPr txBox="1"/>
          <p:nvPr/>
        </p:nvSpPr>
        <p:spPr>
          <a:xfrm>
            <a:off x="6349774" y="4602550"/>
            <a:ext cx="2073448" cy="707886"/>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Psykologer inom den grundläggande utbildningen A</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A7AE0197-3258-986C-0310-FED9992CF815}"/>
              </a:ext>
            </a:extLst>
          </p:cNvPr>
          <p:cNvSpPr txBox="1"/>
          <p:nvPr/>
        </p:nvSpPr>
        <p:spPr>
          <a:xfrm>
            <a:off x="6524765" y="5013705"/>
            <a:ext cx="1888390" cy="584775"/>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Psykologer inom den grundläggande utbildningen B</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Light"/>
            </a:endParaRPr>
          </a:p>
        </p:txBody>
      </p:sp>
      <p:sp>
        <p:nvSpPr>
          <p:cNvPr id="80" name="Tekstiruutu 79">
            <a:extLst>
              <a:ext uri="{FF2B5EF4-FFF2-40B4-BE49-F238E27FC236}">
                <a16:creationId xmlns:a16="http://schemas.microsoft.com/office/drawing/2014/main" id="{001A63A8-DF57-55C0-2221-9C5F1FC72D02}"/>
              </a:ext>
            </a:extLst>
          </p:cNvPr>
          <p:cNvSpPr txBox="1"/>
          <p:nvPr/>
        </p:nvSpPr>
        <p:spPr>
          <a:xfrm>
            <a:off x="6318202" y="5450970"/>
            <a:ext cx="2191849" cy="584775"/>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Kuratorer inom den grundläggande utbildningen A</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panose="020B0604020202020204" charset="0"/>
            </a:endParaRPr>
          </a:p>
        </p:txBody>
      </p:sp>
      <p:sp>
        <p:nvSpPr>
          <p:cNvPr id="82" name="Tekstiruutu 81">
            <a:extLst>
              <a:ext uri="{FF2B5EF4-FFF2-40B4-BE49-F238E27FC236}">
                <a16:creationId xmlns:a16="http://schemas.microsoft.com/office/drawing/2014/main" id="{393C37C9-77B6-8257-7CB4-22F95C3C4CC4}"/>
              </a:ext>
            </a:extLst>
          </p:cNvPr>
          <p:cNvSpPr txBox="1"/>
          <p:nvPr/>
        </p:nvSpPr>
        <p:spPr>
          <a:xfrm>
            <a:off x="9087213" y="3182610"/>
            <a:ext cx="2410588" cy="415498"/>
          </a:xfrm>
          <a:prstGeom prst="rect">
            <a:avLst/>
          </a:prstGeom>
          <a:noFill/>
        </p:spPr>
        <p:txBody>
          <a:bodyPr wrap="square" lIns="91440" tIns="45720" rIns="91440" bIns="45720" anchor="t">
            <a:spAutoFit/>
          </a:bodyPr>
          <a:lstStyle/>
          <a:p>
            <a:pPr algn="ctr">
              <a:defRPr/>
            </a:pPr>
            <a:r>
              <a:rPr lang="fi-FI" sz="1100">
                <a:solidFill>
                  <a:srgbClr val="000000"/>
                </a:solidFill>
                <a:effectLst/>
                <a:latin typeface="Calibri Light" panose="020F0302020204030204" pitchFamily="34" charset="0"/>
                <a:ea typeface="Calibri" panose="020F0502020204030204" pitchFamily="34" charset="0"/>
              </a:rPr>
              <a:t>Andra stadiets studerandevård </a:t>
            </a:r>
            <a:endParaRPr lang="fi-FI" sz="110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panose="020B0604020202020204" charset="0"/>
            </a:endParaRPr>
          </a:p>
        </p:txBody>
      </p:sp>
      <p:sp>
        <p:nvSpPr>
          <p:cNvPr id="84" name="Tekstiruutu 83">
            <a:extLst>
              <a:ext uri="{FF2B5EF4-FFF2-40B4-BE49-F238E27FC236}">
                <a16:creationId xmlns:a16="http://schemas.microsoft.com/office/drawing/2014/main" id="{7877AEB2-B4F3-FAE3-9E2B-6C05D1773F00}"/>
              </a:ext>
            </a:extLst>
          </p:cNvPr>
          <p:cNvSpPr txBox="1"/>
          <p:nvPr/>
        </p:nvSpPr>
        <p:spPr>
          <a:xfrm>
            <a:off x="9118506" y="3643519"/>
            <a:ext cx="2207013" cy="538609"/>
          </a:xfrm>
          <a:prstGeom prst="rect">
            <a:avLst/>
          </a:prstGeom>
          <a:noFill/>
        </p:spPr>
        <p:txBody>
          <a:bodyPr wrap="square" lIns="91440" tIns="45720" rIns="91440" bIns="45720" anchor="t">
            <a:spAutoFit/>
          </a:bodyPr>
          <a:lstStyle/>
          <a:p>
            <a:pPr marL="7620" lvl="1" algn="ctr">
              <a:defRPr/>
            </a:pPr>
            <a:r>
              <a:rPr lang="fi-FI" sz="1100">
                <a:solidFill>
                  <a:srgbClr val="000000"/>
                </a:solidFill>
                <a:effectLst/>
                <a:latin typeface="Calibri Light" panose="020F0302020204030204" pitchFamily="34" charset="0"/>
                <a:ea typeface="Calibri" panose="020F0502020204030204" pitchFamily="34" charset="0"/>
              </a:rPr>
              <a:t>Andra stadiets psykologer </a:t>
            </a:r>
            <a:endParaRPr lang="fi-FI" sz="1100">
              <a:solidFill>
                <a:srgbClr val="000000"/>
              </a:solidFill>
              <a:effectLst/>
              <a:latin typeface="Calibri" panose="020F0502020204030204" pitchFamily="34" charset="0"/>
              <a:ea typeface="Calibri" panose="020F0502020204030204" pitchFamily="34"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Poppins ExtraBold"/>
            </a:endParaRPr>
          </a:p>
        </p:txBody>
      </p:sp>
      <p:sp>
        <p:nvSpPr>
          <p:cNvPr id="86" name="Tekstiruutu 85">
            <a:extLst>
              <a:ext uri="{FF2B5EF4-FFF2-40B4-BE49-F238E27FC236}">
                <a16:creationId xmlns:a16="http://schemas.microsoft.com/office/drawing/2014/main" id="{3DA38205-6894-4B44-E4A6-5F75C2655073}"/>
              </a:ext>
            </a:extLst>
          </p:cNvPr>
          <p:cNvSpPr txBox="1"/>
          <p:nvPr/>
        </p:nvSpPr>
        <p:spPr>
          <a:xfrm>
            <a:off x="9066334" y="4108828"/>
            <a:ext cx="2332206" cy="415498"/>
          </a:xfrm>
          <a:prstGeom prst="rect">
            <a:avLst/>
          </a:prstGeom>
          <a:noFill/>
        </p:spPr>
        <p:txBody>
          <a:bodyPr wrap="square" lIns="91440" tIns="45720" rIns="91440" bIns="45720" anchor="t">
            <a:spAutoFit/>
          </a:bodyPr>
          <a:lstStyle/>
          <a:p>
            <a:pPr marL="7620" lvl="1" algn="ctr">
              <a:defRPr/>
            </a:pPr>
            <a:r>
              <a:rPr lang="fi-FI" sz="1100" kern="100">
                <a:solidFill>
                  <a:schemeClr val="accent4"/>
                </a:solidFill>
                <a:effectLst/>
                <a:latin typeface="Calibri Light" panose="020F0302020204030204" pitchFamily="34" charset="0"/>
                <a:ea typeface="Calibri" panose="020F0502020204030204" pitchFamily="34" charset="0"/>
                <a:cs typeface="Times New Roman" panose="02020603050405020304" pitchFamily="18" charset="0"/>
              </a:rPr>
              <a:t>Andra stadiets kuratorer</a:t>
            </a:r>
            <a:endParaRPr lang="fi-FI" sz="1100" kern="1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L="7620" marR="0" lvl="1"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Poppins ExtraLight"/>
              <a:ea typeface="+mn-ea"/>
              <a:cs typeface="Poppins ExtraBold" panose="020B0604020202020204" charset="0"/>
            </a:endParaRPr>
          </a:p>
        </p:txBody>
      </p:sp>
      <p:cxnSp>
        <p:nvCxnSpPr>
          <p:cNvPr id="87" name="Suora yhdysviiva 86">
            <a:extLst>
              <a:ext uri="{FF2B5EF4-FFF2-40B4-BE49-F238E27FC236}">
                <a16:creationId xmlns:a16="http://schemas.microsoft.com/office/drawing/2014/main" id="{F50596AD-BEAA-51F0-65B8-921A43BA470A}"/>
              </a:ext>
            </a:extLst>
          </p:cNvPr>
          <p:cNvCxnSpPr>
            <a:cxnSpLocks/>
          </p:cNvCxnSpPr>
          <p:nvPr/>
        </p:nvCxnSpPr>
        <p:spPr>
          <a:xfrm flipH="1">
            <a:off x="8671130" y="3969976"/>
            <a:ext cx="290632" cy="8522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3A82BFDF-FB34-24FC-C47C-5D58DD267AE6}"/>
              </a:ext>
            </a:extLst>
          </p:cNvPr>
          <p:cNvCxnSpPr>
            <a:cxnSpLocks/>
          </p:cNvCxnSpPr>
          <p:nvPr/>
        </p:nvCxnSpPr>
        <p:spPr>
          <a:xfrm flipH="1">
            <a:off x="8759451" y="5080866"/>
            <a:ext cx="305289" cy="78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982951"/>
      </p:ext>
    </p:extLst>
  </p:cSld>
  <p:clrMapOvr>
    <a:masterClrMapping/>
  </p:clrMapOvr>
</p:sld>
</file>

<file path=ppt/theme/theme1.xml><?xml version="1.0" encoding="utf-8"?>
<a:theme xmlns:a="http://schemas.openxmlformats.org/drawingml/2006/main" name="Sisällö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äli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4.xml><?xml version="1.0" encoding="utf-8"?>
<a:theme xmlns:a="http://schemas.openxmlformats.org/drawingml/2006/main" name="5_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_Hvalue ja kela" id="{F56D19E3-0F75-48A0-8776-0E31451DD8BD}" vid="{7E095741-56D7-48D6-B4AB-783FACCE2F98}"/>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3704</Words>
  <Application>Microsoft Office PowerPoint</Application>
  <PresentationFormat>Laajakuva</PresentationFormat>
  <Paragraphs>553</Paragraphs>
  <Slides>33</Slides>
  <Notes>3</Notes>
  <HiddenSlides>0</HiddenSlides>
  <MMClips>0</MMClips>
  <ScaleCrop>false</ScaleCrop>
  <HeadingPairs>
    <vt:vector size="6" baseType="variant">
      <vt:variant>
        <vt:lpstr>Käytetyt fontit</vt:lpstr>
      </vt:variant>
      <vt:variant>
        <vt:i4>9</vt:i4>
      </vt:variant>
      <vt:variant>
        <vt:lpstr>Teema</vt:lpstr>
      </vt:variant>
      <vt:variant>
        <vt:i4>4</vt:i4>
      </vt:variant>
      <vt:variant>
        <vt:lpstr>Dian otsikot</vt:lpstr>
      </vt:variant>
      <vt:variant>
        <vt:i4>33</vt:i4>
      </vt:variant>
    </vt:vector>
  </HeadingPairs>
  <TitlesOfParts>
    <vt:vector size="46" baseType="lpstr">
      <vt:lpstr>Arial</vt:lpstr>
      <vt:lpstr>Calibri</vt:lpstr>
      <vt:lpstr>Calibri Light</vt:lpstr>
      <vt:lpstr>Google Sans</vt:lpstr>
      <vt:lpstr>Poppins ExtraBold</vt:lpstr>
      <vt:lpstr>Poppins ExtraLight</vt:lpstr>
      <vt:lpstr>Poppins SemiBold</vt:lpstr>
      <vt:lpstr>The Hand Bold</vt:lpstr>
      <vt:lpstr>The Serif Hand Black</vt:lpstr>
      <vt:lpstr>Sisällöt</vt:lpstr>
      <vt:lpstr>Väliotsikot</vt:lpstr>
      <vt:lpstr>SketchyVTI</vt:lpstr>
      <vt:lpstr>5_TULsote_ja_rakenneuudistus</vt:lpstr>
      <vt:lpstr>PowerPoint-esitys</vt:lpstr>
      <vt:lpstr>PowerPoint-esitys</vt:lpstr>
      <vt:lpstr>PowerPoint-esitys</vt:lpstr>
      <vt:lpstr>INLEDNING </vt:lpstr>
      <vt:lpstr>PLANER SOM STÖDER BARN OCH UNGAS VÄLBEFINNANDE </vt:lpstr>
      <vt:lpstr>PowerPoint-esitys</vt:lpstr>
      <vt:lpstr>PowerPoint-esitys</vt:lpstr>
      <vt:lpstr>PowerPoint-esitys</vt:lpstr>
      <vt:lpstr>PowerPoint-esitys</vt:lpstr>
      <vt:lpstr>Regional elevhälsoplan, lagstiftning </vt:lpstr>
      <vt:lpstr>Tillämpning av lagen om elev- och studerandevård </vt:lpstr>
      <vt:lpstr>Den regionala studerandevårdens centrala principer  </vt:lpstr>
      <vt:lpstr>PowerPoint-esitys</vt:lpstr>
      <vt:lpstr>PowerPoint-esitys</vt:lpstr>
      <vt:lpstr> </vt:lpstr>
      <vt:lpstr>Plan över samarbetet mellan välfärdsområdet och utbildningens arrangörer för att genomföra studerandevårdens helhet </vt:lpstr>
      <vt:lpstr>PowerPoint-esitys</vt:lpstr>
      <vt:lpstr>Lagstadgade grupper </vt:lpstr>
      <vt:lpstr>Samarbetsgrupp för den regionala studerandevården </vt:lpstr>
      <vt:lpstr>Styrgrupp för utbildningsarrangörens studerandevård </vt:lpstr>
      <vt:lpstr> </vt:lpstr>
      <vt:lpstr> </vt:lpstr>
      <vt:lpstr>PowerPoint-esitys</vt:lpstr>
      <vt:lpstr>Bedömning av helhetsbehovet av studerandevårdens tjänster gjord av arrangörer av undervisning och utbildning som finns i välfärdsområdet </vt:lpstr>
      <vt:lpstr>PowerPoint-esitys</vt:lpstr>
      <vt:lpstr>PowerPoint-esitys</vt:lpstr>
      <vt:lpstr>Plan för att fördela resurser åt studerandevårdens tjänster </vt:lpstr>
      <vt:lpstr>PowerPoint-esitys</vt:lpstr>
      <vt:lpstr>PowerPoint-esitys</vt:lpstr>
      <vt:lpstr>Mål och åtgärder för genomförande och uppföljning av den regionala elevhälsoplanen </vt:lpstr>
      <vt:lpstr>PowerPoint-esitys</vt:lpstr>
      <vt:lpstr>Uppföljning, bedömning och informering </vt:lpstr>
      <vt:lpstr>Information som stöder välbefinnande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Laakso Marjukka</dc:creator>
  <cp:lastModifiedBy>Laakso Marjukka</cp:lastModifiedBy>
  <cp:revision>79</cp:revision>
  <dcterms:created xsi:type="dcterms:W3CDTF">2024-03-05T08:01:49Z</dcterms:created>
  <dcterms:modified xsi:type="dcterms:W3CDTF">2024-03-07T05:16:45Z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2024-03-05T08:01:58Z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7cbe7314-9eec-453e-aa25-b39667b2f68f</vt:lpwstr>
  </property>
  <property fmtid="{D5CDD505-2E9C-101B-9397-08002B2CF9AE}" pid="7" name="MSIP_Label_defa4170-0d19-0005-0004-bc88714345d2_ActionId">
    <vt:lpwstr>d33cef79-7d0d-4fdf-b237-1b9fd117e8ac</vt:lpwstr>
  </property>
  <property fmtid="{D5CDD505-2E9C-101B-9397-08002B2CF9AE}" pid="8" name="MSIP_Label_defa4170-0d19-0005-0004-bc88714345d2_ContentBits">
    <vt:lpwstr>0</vt:lpwstr>
  </property>
</Properties>
</file>